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Montserrat"/>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135ACA-3DAE-4AA4-B573-7D0131952B23}">
  <a:tblStyle styleId="{E4135ACA-3DAE-4AA4-B573-7D0131952B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20" Type="http://schemas.openxmlformats.org/officeDocument/2006/relationships/slide" Target="slides/slide15.xml"/><Relationship Id="rId42" Type="http://schemas.openxmlformats.org/officeDocument/2006/relationships/font" Target="fonts/Montserrat-italic.fntdata"/><Relationship Id="rId41" Type="http://schemas.openxmlformats.org/officeDocument/2006/relationships/font" Target="fonts/Montserrat-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Montserrat-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Im nick and this is my project with Danny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this project, we will be talking about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a1838e3b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a1838e3b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Nick</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The first step was to design the game that we wanted to implement with a game AI. There were many iterations of designing the game and much more complex functions planned but to make it a feasible project given the time frame, we had to strip it down to the most basic version and start with small steps. </a:t>
            </a:r>
            <a:endParaRPr sz="1300">
              <a:solidFill>
                <a:schemeClr val="dk1"/>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Lato"/>
                <a:ea typeface="Lato"/>
                <a:cs typeface="Lato"/>
                <a:sym typeface="Lato"/>
              </a:rPr>
              <a:t>The games and rules that were settled upon are:</a:t>
            </a:r>
            <a:endParaRPr sz="1300">
              <a:solidFill>
                <a:schemeClr val="dk1"/>
              </a:solidFill>
              <a:latin typeface="Lato"/>
              <a:ea typeface="Lato"/>
              <a:cs typeface="Lato"/>
              <a:sym typeface="Lato"/>
            </a:endParaRPr>
          </a:p>
          <a:p>
            <a:pPr indent="-311150" lvl="0" marL="457200" rtl="0" algn="l">
              <a:lnSpc>
                <a:spcPct val="115000"/>
              </a:lnSpc>
              <a:spcBef>
                <a:spcPts val="1200"/>
              </a:spcBef>
              <a:spcAft>
                <a:spcPts val="0"/>
              </a:spcAft>
              <a:buClr>
                <a:schemeClr val="dk1"/>
              </a:buClr>
              <a:buSzPts val="1300"/>
              <a:buFont typeface="Lato"/>
              <a:buChar char="●"/>
            </a:pPr>
            <a:r>
              <a:rPr lang="en" sz="1300">
                <a:solidFill>
                  <a:schemeClr val="dk1"/>
                </a:solidFill>
                <a:latin typeface="Lato"/>
                <a:ea typeface="Lato"/>
                <a:cs typeface="Lato"/>
                <a:sym typeface="Lato"/>
              </a:rPr>
              <a:t>1 agent (computer)</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Set loot initiated on a game board</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Agent moves 1 block or loots during its turn</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chemeClr val="dk1"/>
              </a:buClr>
              <a:buSzPts val="1300"/>
              <a:buFont typeface="Lato"/>
              <a:buChar char="●"/>
            </a:pPr>
            <a:r>
              <a:rPr lang="en" sz="1300">
                <a:solidFill>
                  <a:schemeClr val="dk1"/>
                </a:solidFill>
                <a:latin typeface="Lato"/>
                <a:ea typeface="Lato"/>
                <a:cs typeface="Lato"/>
                <a:sym typeface="Lato"/>
              </a:rPr>
              <a:t>Game (Episode) ends after 100 steps </a:t>
            </a:r>
            <a:endParaRPr sz="1300">
              <a:solidFill>
                <a:schemeClr val="dk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a:solidFill>
                  <a:schemeClr val="lt1"/>
                </a:solidFill>
                <a:latin typeface="Lato"/>
                <a:ea typeface="Lato"/>
                <a:cs typeface="Lato"/>
                <a:sym typeface="Lato"/>
              </a:rPr>
              <a:t>Agent to be trained on that data after each episode</a:t>
            </a:r>
            <a:endParaRPr sz="1300">
              <a:solidFill>
                <a:schemeClr val="dk1"/>
              </a:solidFill>
              <a:latin typeface="Lato"/>
              <a:ea typeface="Lato"/>
              <a:cs typeface="Lato"/>
              <a:sym typeface="La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a1838e3b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a1838e3b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Nick:</a:t>
            </a:r>
            <a:r>
              <a:rPr lang="en">
                <a:solidFill>
                  <a:schemeClr val="dk1"/>
                </a:solidFill>
              </a:rPr>
              <a:t> </a:t>
            </a:r>
            <a:r>
              <a:rPr lang="en">
                <a:solidFill>
                  <a:schemeClr val="dk1"/>
                </a:solidFill>
                <a:latin typeface="Lato"/>
                <a:ea typeface="Lato"/>
                <a:cs typeface="Lato"/>
                <a:sym typeface="Lato"/>
              </a:rPr>
              <a:t>Our initial approach was to build a custom game engine and to then generate data points from simulating games played. </a:t>
            </a:r>
            <a:endParaRPr>
              <a:solidFill>
                <a:schemeClr val="dk1"/>
              </a:solidFill>
              <a:latin typeface="Lato"/>
              <a:ea typeface="Lato"/>
              <a:cs typeface="Lato"/>
              <a:sym typeface="Lato"/>
            </a:endParaRPr>
          </a:p>
          <a:p>
            <a:pPr indent="0" lvl="0" marL="0" rtl="0" algn="l">
              <a:lnSpc>
                <a:spcPct val="115000"/>
              </a:lnSpc>
              <a:spcBef>
                <a:spcPts val="0"/>
              </a:spcBef>
              <a:spcAft>
                <a:spcPts val="0"/>
              </a:spcAft>
              <a:buNone/>
            </a:pPr>
            <a:r>
              <a:rPr lang="en">
                <a:solidFill>
                  <a:schemeClr val="dk1"/>
                </a:solidFill>
                <a:latin typeface="Lato"/>
                <a:ea typeface="Lato"/>
                <a:cs typeface="Lato"/>
                <a:sym typeface="Lato"/>
              </a:rPr>
              <a:t>The resulting game state data would then be used to train a game agent on how to optimally collect loot. </a:t>
            </a:r>
            <a:endParaRPr>
              <a:solidFill>
                <a:schemeClr val="dk1"/>
              </a:solidFill>
              <a:latin typeface="Lato"/>
              <a:ea typeface="Lato"/>
              <a:cs typeface="Lato"/>
              <a:sym typeface="Lato"/>
            </a:endParaRPr>
          </a:p>
          <a:p>
            <a:pPr indent="0" lvl="0" marL="0" rtl="0" algn="l">
              <a:spcBef>
                <a:spcPts val="1200"/>
              </a:spcBef>
              <a:spcAft>
                <a:spcPts val="0"/>
              </a:spcAft>
              <a:buNone/>
            </a:pPr>
            <a:r>
              <a:rPr lang="en">
                <a:solidFill>
                  <a:schemeClr val="dk1"/>
                </a:solidFill>
                <a:latin typeface="Lato"/>
                <a:ea typeface="Lato"/>
                <a:cs typeface="Lato"/>
                <a:sym typeface="Lato"/>
              </a:rPr>
              <a:t>As shown above, we</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Configured (X, Y) coordinate system. As a 1D vector</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Squares given a value if player or loot occupied that space.</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Each row represents successive sequential actions within the game.</a:t>
            </a:r>
            <a:endParaRPr>
              <a:solidFill>
                <a:schemeClr val="dk1"/>
              </a:solidFill>
              <a:latin typeface="Lato"/>
              <a:ea typeface="Lato"/>
              <a:cs typeface="Lato"/>
              <a:sym typeface="Lato"/>
            </a:endParaRPr>
          </a:p>
          <a:p>
            <a:pPr indent="-298450" lvl="0" marL="457200" rtl="0" algn="l">
              <a:spcBef>
                <a:spcPts val="0"/>
              </a:spcBef>
              <a:spcAft>
                <a:spcPts val="0"/>
              </a:spcAft>
              <a:buClr>
                <a:schemeClr val="dk1"/>
              </a:buClr>
              <a:buSzPts val="1100"/>
              <a:buFont typeface="Lato"/>
              <a:buChar char="●"/>
            </a:pPr>
            <a:r>
              <a:rPr lang="en">
                <a:solidFill>
                  <a:schemeClr val="dk1"/>
                </a:solidFill>
                <a:latin typeface="Lato"/>
                <a:ea typeface="Lato"/>
                <a:cs typeface="Lato"/>
                <a:sym typeface="Lato"/>
              </a:rPr>
              <a:t>We first attempted to use LR on the generated data to predict the winner given any game state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a1838e3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a1838e3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a1838e3b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a1838e3b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a1838e3b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a1838e3b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dc4ccd57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dc4ccd57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Reinforcement learning is useful in any context which requires an agent to be trained in a fashion that utilizes rewards and punishments. The agent is rewarded for correct behavior and punished for wrong ones. In doing so, the agent tries to minimize the wrong moves and maximizes the right moves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dc4ccd57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dc4ccd57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dc4ccd57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dc4ccd57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Nick</a:t>
            </a:r>
            <a:endParaRPr>
              <a:solidFill>
                <a:schemeClr val="dk1"/>
              </a:solidFill>
            </a:endParaRPr>
          </a:p>
          <a:p>
            <a:pPr indent="0" lvl="0" marL="0" rtl="0" algn="l">
              <a:lnSpc>
                <a:spcPct val="115000"/>
              </a:lnSpc>
              <a:spcBef>
                <a:spcPts val="0"/>
              </a:spcBef>
              <a:spcAft>
                <a:spcPts val="0"/>
              </a:spcAft>
              <a:buNone/>
            </a:pPr>
            <a:r>
              <a:rPr lang="en">
                <a:solidFill>
                  <a:schemeClr val="dk1"/>
                </a:solidFill>
              </a:rPr>
              <a:t>A little more about this process and the method chosen for reinforcement learning.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our input (game board) and outputs (NW, …, SE)</a:t>
            </a:r>
            <a:endParaRPr>
              <a:solidFill>
                <a:schemeClr val="dk1"/>
              </a:solidFill>
            </a:endParaRPr>
          </a:p>
          <a:p>
            <a:pPr indent="0" lvl="0" marL="0" rtl="0" algn="l">
              <a:lnSpc>
                <a:spcPct val="115000"/>
              </a:lnSpc>
              <a:spcBef>
                <a:spcPts val="0"/>
              </a:spcBef>
              <a:spcAft>
                <a:spcPts val="0"/>
              </a:spcAft>
              <a:buNone/>
            </a:pPr>
            <a:r>
              <a:rPr lang="en">
                <a:solidFill>
                  <a:schemeClr val="dk1"/>
                </a:solidFill>
              </a:rPr>
              <a:t>There are lots of possible layers!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Different performance, different results, different applications, etc.</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Memory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All of the observed transitions (state, action, reward) that occur within each episode (game) played during training.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Screenshot of game memory.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dc4ccd57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dc4ccd57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92929"/>
                </a:solidFill>
                <a:highlight>
                  <a:srgbClr val="FFFFFF"/>
                </a:highlight>
                <a:latin typeface="Lato"/>
                <a:ea typeface="Lato"/>
                <a:cs typeface="Lato"/>
                <a:sym typeface="Lato"/>
              </a:rPr>
              <a:t>Nick</a:t>
            </a:r>
            <a:endParaRPr sz="1300">
              <a:solidFill>
                <a:srgbClr val="292929"/>
              </a:solidFill>
              <a:highlight>
                <a:srgbClr val="FFFFFF"/>
              </a:highlight>
              <a:latin typeface="Lato"/>
              <a:ea typeface="Lato"/>
              <a:cs typeface="Lato"/>
              <a:sym typeface="Lato"/>
            </a:endParaRPr>
          </a:p>
          <a:p>
            <a:pPr indent="0" lvl="0" marL="0" rtl="0" algn="l">
              <a:spcBef>
                <a:spcPts val="0"/>
              </a:spcBef>
              <a:spcAft>
                <a:spcPts val="0"/>
              </a:spcAft>
              <a:buNone/>
            </a:pPr>
            <a:r>
              <a:rPr lang="en" sz="1300">
                <a:solidFill>
                  <a:srgbClr val="292929"/>
                </a:solidFill>
                <a:highlight>
                  <a:srgbClr val="FFFFFF"/>
                </a:highlight>
                <a:latin typeface="Lato"/>
                <a:ea typeface="Lato"/>
                <a:cs typeface="Lato"/>
                <a:sym typeface="Lato"/>
              </a:rPr>
              <a:t>the components of a neural network model i.e the activation function, loss function and optimization algorithm play an important role in training a Model and producing accurate results. </a:t>
            </a:r>
            <a:endParaRPr sz="1300">
              <a:solidFill>
                <a:srgbClr val="292929"/>
              </a:solidFill>
              <a:highlight>
                <a:srgbClr val="FFFFFF"/>
              </a:highlight>
              <a:latin typeface="Lato"/>
              <a:ea typeface="Lato"/>
              <a:cs typeface="Lato"/>
              <a:sym typeface="Lato"/>
            </a:endParaRPr>
          </a:p>
          <a:p>
            <a:pPr indent="0" lvl="0" marL="0" rtl="0" algn="l">
              <a:spcBef>
                <a:spcPts val="0"/>
              </a:spcBef>
              <a:spcAft>
                <a:spcPts val="0"/>
              </a:spcAft>
              <a:buNone/>
            </a:pPr>
            <a:r>
              <a:t/>
            </a:r>
            <a:endParaRPr sz="1300">
              <a:solidFill>
                <a:srgbClr val="292929"/>
              </a:solidFill>
              <a:highlight>
                <a:srgbClr val="FFFFFF"/>
              </a:highlight>
              <a:latin typeface="Lato"/>
              <a:ea typeface="Lato"/>
              <a:cs typeface="Lato"/>
              <a:sym typeface="Lato"/>
            </a:endParaRPr>
          </a:p>
          <a:p>
            <a:pPr indent="0" lvl="0" marL="0" rtl="0" algn="l">
              <a:spcBef>
                <a:spcPts val="0"/>
              </a:spcBef>
              <a:spcAft>
                <a:spcPts val="0"/>
              </a:spcAft>
              <a:buNone/>
            </a:pPr>
            <a:r>
              <a:rPr lang="en" sz="1300">
                <a:solidFill>
                  <a:srgbClr val="292929"/>
                </a:solidFill>
                <a:highlight>
                  <a:srgbClr val="FFFFFF"/>
                </a:highlight>
                <a:latin typeface="Lato"/>
                <a:ea typeface="Lato"/>
                <a:cs typeface="Lato"/>
                <a:sym typeface="Lato"/>
              </a:rPr>
              <a:t>Long story short, this will help the model update the weights and biases. This cycle eventually helps the model choose optimal outputs,  resulting in better predictions. </a:t>
            </a:r>
            <a:endParaRPr sz="1300">
              <a:solidFill>
                <a:srgbClr val="292929"/>
              </a:solidFill>
              <a:highlight>
                <a:srgbClr val="FFFFFF"/>
              </a:highlight>
              <a:latin typeface="Lato"/>
              <a:ea typeface="Lato"/>
              <a:cs typeface="Lato"/>
              <a:sym typeface="Lato"/>
            </a:endParaRPr>
          </a:p>
          <a:p>
            <a:pPr indent="0" lvl="0" marL="0" rtl="0" algn="l">
              <a:spcBef>
                <a:spcPts val="0"/>
              </a:spcBef>
              <a:spcAft>
                <a:spcPts val="0"/>
              </a:spcAft>
              <a:buNone/>
            </a:pPr>
            <a:r>
              <a:t/>
            </a:r>
            <a:endParaRPr sz="1300">
              <a:solidFill>
                <a:srgbClr val="292929"/>
              </a:solidFill>
              <a:highlight>
                <a:srgbClr val="FFFFFF"/>
              </a:highlight>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a1838e3b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1a1838e3b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a1838e3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a1838e3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Nick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roadmap about or project: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will tell you about our inspiration for pursing this project</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 will then tell you a little about the game designed</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Well will talk a little bit about our initial approach</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Why we decided to do a quick pivot and the implementation of a RL model</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And finally, the findings of our little experiment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a1838e3b3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a1838e3b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indicated by this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little about the reward and penalty system implemented </a:t>
            </a:r>
            <a:endParaRPr/>
          </a:p>
          <a:p>
            <a:pPr indent="-298450" lvl="0" marL="457200" rtl="0" algn="l">
              <a:spcBef>
                <a:spcPts val="0"/>
              </a:spcBef>
              <a:spcAft>
                <a:spcPts val="0"/>
              </a:spcAft>
              <a:buSzPts val="1100"/>
              <a:buChar char="-"/>
            </a:pPr>
            <a:r>
              <a:rPr lang="en"/>
              <a:t>for each action selected by the agent the environment provides a reward if the agent chooses a successful action, a +10 for our game </a:t>
            </a:r>
            <a:endParaRPr/>
          </a:p>
          <a:p>
            <a:pPr indent="-298450" lvl="0" marL="457200" rtl="0" algn="l">
              <a:spcBef>
                <a:spcPts val="0"/>
              </a:spcBef>
              <a:spcAft>
                <a:spcPts val="0"/>
              </a:spcAft>
              <a:buSzPts val="1100"/>
              <a:buChar char="-"/>
            </a:pPr>
            <a:r>
              <a:rPr lang="en"/>
              <a:t>A penalty of -0.1 is given for actions not desired, in our game, a penalty for a step taken that does not result in loot.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overall score of 100 is possible for collecting all the loot within a game.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Expected state actions, the expected output, what the network expects to get out of this prediction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gets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a1838e3b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a1838e3b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give a quick summary of this visualization, these are the layers the layers that we implemented within our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Convolutional layer - normalization layer </a:t>
            </a:r>
            <a:endParaRPr/>
          </a:p>
          <a:p>
            <a:pPr indent="0" lvl="0" marL="0" rtl="0" algn="l">
              <a:spcBef>
                <a:spcPts val="0"/>
              </a:spcBef>
              <a:spcAft>
                <a:spcPts val="0"/>
              </a:spcAft>
              <a:buNone/>
            </a:pPr>
            <a:r>
              <a:rPr lang="en"/>
              <a:t>To linear layer, where it </a:t>
            </a:r>
            <a:r>
              <a:rPr lang="en"/>
              <a:t>Connects hidden layers to the 8 output nodes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1838e3b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1838e3b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a1838e3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a1838e3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Danny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a1838e3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a1838e3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a1838e3b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a1838e3b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will discuss some of the results from our experiment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9e1f2c5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9e1f2c5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a1838e3b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a1838e3b3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second iteration, we wanted to test implementing RL with training our game agent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x games took about x minutes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a1838e3b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a1838e3b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Danny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Mention the exploitation vs exploration, quick sentence to explain what the spikes are attributed to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1a1838e3b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1a1838e3b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a1838e3b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a1838e3b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a1838e3b3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a1838e3b3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a1838e3b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a1838e3b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 awesome, with CNN and Q </a:t>
            </a:r>
            <a:r>
              <a:rPr lang="en"/>
              <a:t>learning</a:t>
            </a:r>
            <a:r>
              <a:rPr lang="en"/>
              <a:t>, there are a lot of applications outside of gaming. </a:t>
            </a:r>
            <a:endParaRPr/>
          </a:p>
          <a:p>
            <a:pPr indent="0" lvl="0" marL="0" rtl="0" algn="l">
              <a:spcBef>
                <a:spcPts val="0"/>
              </a:spcBef>
              <a:spcAft>
                <a:spcPts val="0"/>
              </a:spcAft>
              <a:buNone/>
            </a:pPr>
            <a:r>
              <a:rPr lang="en"/>
              <a:t>We only trained for 100 episodes, looking forward, we will look to train on more games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the next steps, we will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a1838e3b3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a1838e3b3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a1838e3b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a1838e3b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9e1f2c5b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19e1f2c5b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9e1f2c5b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9e1f2c5b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935"/>
              <a:buFont typeface="Arial"/>
              <a:buNone/>
            </a:pPr>
            <a:r>
              <a:rPr lang="en" sz="1092">
                <a:solidFill>
                  <a:schemeClr val="lt1"/>
                </a:solidFill>
                <a:highlight>
                  <a:srgbClr val="1B212C"/>
                </a:highlight>
                <a:latin typeface="Lato"/>
                <a:ea typeface="Lato"/>
                <a:cs typeface="Lato"/>
                <a:sym typeface="Lato"/>
              </a:rPr>
              <a:t>Nick</a:t>
            </a:r>
            <a:endParaRPr sz="1092">
              <a:solidFill>
                <a:schemeClr val="lt1"/>
              </a:solidFill>
              <a:highlight>
                <a:srgbClr val="1B212C"/>
              </a:highlight>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t/>
            </a:r>
            <a:endParaRPr sz="1092">
              <a:solidFill>
                <a:schemeClr val="lt1"/>
              </a:solidFill>
              <a:highlight>
                <a:srgbClr val="1B212C"/>
              </a:highlight>
              <a:latin typeface="Lato"/>
              <a:ea typeface="Lato"/>
              <a:cs typeface="Lato"/>
              <a:sym typeface="Lato"/>
            </a:endParaRPr>
          </a:p>
          <a:p>
            <a:pPr indent="0" lvl="0" marL="0" rtl="0" algn="l">
              <a:lnSpc>
                <a:spcPct val="80000"/>
              </a:lnSpc>
              <a:spcBef>
                <a:spcPts val="0"/>
              </a:spcBef>
              <a:spcAft>
                <a:spcPts val="0"/>
              </a:spcAft>
              <a:buClr>
                <a:schemeClr val="dk1"/>
              </a:buClr>
              <a:buSzPts val="935"/>
              <a:buFont typeface="Arial"/>
              <a:buNone/>
            </a:pPr>
            <a:r>
              <a:rPr lang="en" sz="1092">
                <a:solidFill>
                  <a:schemeClr val="lt1"/>
                </a:solidFill>
                <a:highlight>
                  <a:srgbClr val="1B212C"/>
                </a:highlight>
                <a:latin typeface="Lato"/>
                <a:ea typeface="Lato"/>
                <a:cs typeface="Lato"/>
                <a:sym typeface="Lato"/>
              </a:rPr>
              <a:t>A little bit about our  research question and goal, we wanted to </a:t>
            </a:r>
            <a:endParaRPr sz="1092">
              <a:solidFill>
                <a:schemeClr val="lt1"/>
              </a:solidFill>
              <a:highlight>
                <a:srgbClr val="1B212C"/>
              </a:highlight>
              <a:latin typeface="Lato"/>
              <a:ea typeface="Lato"/>
              <a:cs typeface="Lato"/>
              <a:sym typeface="Lato"/>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objectives that we wanted to hit were 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a1838e3b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a1838e3b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a1838e3b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a1838e3b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Danny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a1838e3b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a1838e3b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Nicholas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300">
                <a:solidFill>
                  <a:srgbClr val="1B212C"/>
                </a:solidFill>
                <a:latin typeface="Lato"/>
                <a:ea typeface="Lato"/>
                <a:cs typeface="Lato"/>
                <a:sym typeface="Lato"/>
              </a:rPr>
              <a:t>The first step was to design the game that we wanted to implement with a game AI. There were many iterations of designing the game and much more complex functions planned but to make it a feasible project given the time frame, we had to strip it down to the most basic version and start with small steps. </a:t>
            </a:r>
            <a:endParaRPr sz="1300">
              <a:solidFill>
                <a:srgbClr val="1B212C"/>
              </a:solidFill>
              <a:latin typeface="Lato"/>
              <a:ea typeface="Lato"/>
              <a:cs typeface="Lato"/>
              <a:sym typeface="Lato"/>
            </a:endParaRPr>
          </a:p>
          <a:p>
            <a:pPr indent="0" lvl="0" marL="0" rtl="0" algn="l">
              <a:lnSpc>
                <a:spcPct val="115000"/>
              </a:lnSpc>
              <a:spcBef>
                <a:spcPts val="1200"/>
              </a:spcBef>
              <a:spcAft>
                <a:spcPts val="0"/>
              </a:spcAft>
              <a:buNone/>
            </a:pPr>
            <a:r>
              <a:rPr lang="en" sz="1300">
                <a:solidFill>
                  <a:srgbClr val="1B212C"/>
                </a:solidFill>
                <a:latin typeface="Lato"/>
                <a:ea typeface="Lato"/>
                <a:cs typeface="Lato"/>
                <a:sym typeface="Lato"/>
              </a:rPr>
              <a:t>So with designing and developing a responsive game AI, some questions and concerns that we encountered we </a:t>
            </a:r>
            <a:endParaRPr sz="1300">
              <a:solidFill>
                <a:srgbClr val="1B212C"/>
              </a:solidFill>
              <a:latin typeface="Lato"/>
              <a:ea typeface="Lato"/>
              <a:cs typeface="Lato"/>
              <a:sym typeface="Lato"/>
            </a:endParaRPr>
          </a:p>
          <a:p>
            <a:pPr indent="-311150" lvl="0" marL="457200" rtl="0" algn="l">
              <a:lnSpc>
                <a:spcPct val="115000"/>
              </a:lnSpc>
              <a:spcBef>
                <a:spcPts val="1200"/>
              </a:spcBef>
              <a:spcAft>
                <a:spcPts val="0"/>
              </a:spcAft>
              <a:buClr>
                <a:srgbClr val="1B212C"/>
              </a:buClr>
              <a:buSzPts val="1300"/>
              <a:buFont typeface="Lato"/>
              <a:buChar char="-"/>
            </a:pPr>
            <a:r>
              <a:rPr lang="en" sz="1300">
                <a:solidFill>
                  <a:srgbClr val="1B212C"/>
                </a:solidFill>
                <a:latin typeface="Lato"/>
                <a:ea typeface="Lato"/>
                <a:cs typeface="Lato"/>
                <a:sym typeface="Lato"/>
              </a:rPr>
              <a:t>Defining the mechanics of our game</a:t>
            </a:r>
            <a:endParaRPr sz="1300">
              <a:solidFill>
                <a:srgbClr val="1B212C"/>
              </a:solidFill>
              <a:latin typeface="Lato"/>
              <a:ea typeface="Lato"/>
              <a:cs typeface="Lato"/>
              <a:sym typeface="Lato"/>
            </a:endParaRPr>
          </a:p>
          <a:p>
            <a:pPr indent="-311150" lvl="0" marL="457200" rtl="0" algn="l">
              <a:lnSpc>
                <a:spcPct val="115000"/>
              </a:lnSpc>
              <a:spcBef>
                <a:spcPts val="0"/>
              </a:spcBef>
              <a:spcAft>
                <a:spcPts val="0"/>
              </a:spcAft>
              <a:buClr>
                <a:srgbClr val="1B212C"/>
              </a:buClr>
              <a:buSzPts val="1300"/>
              <a:buFont typeface="Lato"/>
              <a:buChar char="-"/>
            </a:pPr>
            <a:r>
              <a:rPr lang="en" sz="1300">
                <a:solidFill>
                  <a:srgbClr val="1B212C"/>
                </a:solidFill>
                <a:latin typeface="Lato"/>
                <a:ea typeface="Lato"/>
                <a:cs typeface="Lato"/>
                <a:sym typeface="Lato"/>
              </a:rPr>
              <a:t>Designing a game AI, This was a new topic for both of us</a:t>
            </a:r>
            <a:endParaRPr sz="1300">
              <a:solidFill>
                <a:srgbClr val="1B212C"/>
              </a:solidFill>
              <a:latin typeface="Lato"/>
              <a:ea typeface="Lato"/>
              <a:cs typeface="Lato"/>
              <a:sym typeface="Lato"/>
            </a:endParaRPr>
          </a:p>
          <a:p>
            <a:pPr indent="-311150" lvl="0" marL="457200" rtl="0" algn="l">
              <a:lnSpc>
                <a:spcPct val="115000"/>
              </a:lnSpc>
              <a:spcBef>
                <a:spcPts val="0"/>
              </a:spcBef>
              <a:spcAft>
                <a:spcPts val="0"/>
              </a:spcAft>
              <a:buClr>
                <a:srgbClr val="1B212C"/>
              </a:buClr>
              <a:buSzPts val="1300"/>
              <a:buFont typeface="Lato"/>
              <a:buChar char="-"/>
            </a:pPr>
            <a:r>
              <a:rPr lang="en" sz="1300">
                <a:solidFill>
                  <a:srgbClr val="1B212C"/>
                </a:solidFill>
                <a:latin typeface="Lato"/>
                <a:ea typeface="Lato"/>
                <a:cs typeface="Lato"/>
                <a:sym typeface="Lato"/>
              </a:rPr>
              <a:t>We first wanted to explore training a game agent using LR, we will talk about why that didnt work in a bit</a:t>
            </a:r>
            <a:endParaRPr sz="1300">
              <a:solidFill>
                <a:srgbClr val="1B212C"/>
              </a:solidFill>
              <a:latin typeface="Lato"/>
              <a:ea typeface="Lato"/>
              <a:cs typeface="Lato"/>
              <a:sym typeface="Lato"/>
            </a:endParaRPr>
          </a:p>
          <a:p>
            <a:pPr indent="-311150" lvl="0" marL="457200" rtl="0" algn="l">
              <a:lnSpc>
                <a:spcPct val="115000"/>
              </a:lnSpc>
              <a:spcBef>
                <a:spcPts val="0"/>
              </a:spcBef>
              <a:spcAft>
                <a:spcPts val="0"/>
              </a:spcAft>
              <a:buClr>
                <a:srgbClr val="1B212C"/>
              </a:buClr>
              <a:buSzPts val="1300"/>
              <a:buFont typeface="Lato"/>
              <a:buChar char="-"/>
            </a:pPr>
            <a:r>
              <a:rPr lang="en" sz="1300">
                <a:solidFill>
                  <a:srgbClr val="1B212C"/>
                </a:solidFill>
                <a:latin typeface="Lato"/>
                <a:ea typeface="Lato"/>
                <a:cs typeface="Lato"/>
                <a:sym typeface="Lato"/>
              </a:rPr>
              <a:t>And then we will discuss why we decided to research and implement RL </a:t>
            </a:r>
            <a:endParaRPr sz="1300">
              <a:solidFill>
                <a:srgbClr val="1B212C"/>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a1838e3b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a1838e3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a1838e3b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a1838e3b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0.gif"/><Relationship Id="rId4" Type="http://schemas.openxmlformats.org/officeDocument/2006/relationships/image" Target="../media/image29.gif"/><Relationship Id="rId5" Type="http://schemas.openxmlformats.org/officeDocument/2006/relationships/image" Target="../media/image18.png"/><Relationship Id="rId6"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a Game AI</a:t>
            </a:r>
            <a:endParaRPr/>
          </a:p>
          <a:p>
            <a:pPr indent="0" lvl="0" marL="0" rtl="0" algn="l">
              <a:spcBef>
                <a:spcPts val="0"/>
              </a:spcBef>
              <a:spcAft>
                <a:spcPts val="0"/>
              </a:spcAft>
              <a:buNone/>
            </a:pPr>
            <a:r>
              <a:rPr lang="en"/>
              <a:t>With Reinforcement Learning</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Danny Bullis &amp; Nicholas Fang</a:t>
            </a:r>
            <a:endParaRPr/>
          </a:p>
        </p:txBody>
      </p:sp>
      <p:sp>
        <p:nvSpPr>
          <p:cNvPr id="136" name="Google Shape;13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Game Mechanics</a:t>
            </a:r>
            <a:endParaRPr sz="2100"/>
          </a:p>
        </p:txBody>
      </p:sp>
      <p:sp>
        <p:nvSpPr>
          <p:cNvPr id="209" name="Google Shape;209;p22"/>
          <p:cNvSpPr txBox="1"/>
          <p:nvPr>
            <p:ph idx="1" type="body"/>
          </p:nvPr>
        </p:nvSpPr>
        <p:spPr>
          <a:xfrm>
            <a:off x="301200" y="1608050"/>
            <a:ext cx="7038900" cy="333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Version 0:</a:t>
            </a:r>
            <a:endParaRPr b="1"/>
          </a:p>
          <a:p>
            <a:pPr indent="-311150" lvl="0" marL="457200" rtl="0" algn="l">
              <a:spcBef>
                <a:spcPts val="1200"/>
              </a:spcBef>
              <a:spcAft>
                <a:spcPts val="0"/>
              </a:spcAft>
              <a:buSzPts val="1300"/>
              <a:buChar char="●"/>
            </a:pPr>
            <a:r>
              <a:rPr b="1" lang="en"/>
              <a:t>Board:</a:t>
            </a:r>
            <a:r>
              <a:rPr lang="en"/>
              <a:t> a 10 x 10 grid (Environment).</a:t>
            </a:r>
            <a:endParaRPr/>
          </a:p>
          <a:p>
            <a:pPr indent="-311150" lvl="0" marL="457200" rtl="0" algn="l">
              <a:spcBef>
                <a:spcPts val="0"/>
              </a:spcBef>
              <a:spcAft>
                <a:spcPts val="0"/>
              </a:spcAft>
              <a:buSzPts val="1300"/>
              <a:buChar char="●"/>
            </a:pPr>
            <a:r>
              <a:rPr b="1" lang="en"/>
              <a:t>Move:</a:t>
            </a:r>
            <a:r>
              <a:rPr lang="en"/>
              <a:t> 1 grid square per turn (Action).</a:t>
            </a:r>
            <a:endParaRPr/>
          </a:p>
          <a:p>
            <a:pPr indent="-311150" lvl="0" marL="457200" rtl="0" algn="l">
              <a:spcBef>
                <a:spcPts val="0"/>
              </a:spcBef>
              <a:spcAft>
                <a:spcPts val="0"/>
              </a:spcAft>
              <a:buSzPts val="1300"/>
              <a:buChar char="●"/>
            </a:pPr>
            <a:r>
              <a:rPr b="1" lang="en"/>
              <a:t>Player 1: </a:t>
            </a:r>
            <a:r>
              <a:rPr lang="en"/>
              <a:t>our AI player (Agent).</a:t>
            </a:r>
            <a:endParaRPr/>
          </a:p>
          <a:p>
            <a:pPr indent="-311150" lvl="0" marL="457200" rtl="0" algn="l">
              <a:spcBef>
                <a:spcPts val="0"/>
              </a:spcBef>
              <a:spcAft>
                <a:spcPts val="0"/>
              </a:spcAft>
              <a:buSzPts val="1300"/>
              <a:buChar char="●"/>
            </a:pPr>
            <a:r>
              <a:rPr b="1" lang="en"/>
              <a:t>Collect:</a:t>
            </a:r>
            <a:r>
              <a:rPr lang="en"/>
              <a:t> pick up loot from an adjacent square (auto).</a:t>
            </a:r>
            <a:endParaRPr/>
          </a:p>
          <a:p>
            <a:pPr indent="-311150" lvl="0" marL="457200" rtl="0" algn="l">
              <a:spcBef>
                <a:spcPts val="0"/>
              </a:spcBef>
              <a:spcAft>
                <a:spcPts val="0"/>
              </a:spcAft>
              <a:buSzPts val="1300"/>
              <a:buChar char="●"/>
            </a:pPr>
            <a:r>
              <a:rPr b="1" lang="en"/>
              <a:t>Game: </a:t>
            </a:r>
            <a:r>
              <a:rPr lang="en"/>
              <a:t>maximum of 100 turns or end when no loot left.</a:t>
            </a:r>
            <a:endParaRPr/>
          </a:p>
          <a:p>
            <a:pPr indent="0" lvl="0" marL="0" rtl="0" algn="l">
              <a:spcBef>
                <a:spcPts val="1200"/>
              </a:spcBef>
              <a:spcAft>
                <a:spcPts val="0"/>
              </a:spcAft>
              <a:buNone/>
            </a:pPr>
            <a:r>
              <a:rPr b="1" lang="en"/>
              <a:t>v.next:</a:t>
            </a:r>
            <a:endParaRPr b="1"/>
          </a:p>
          <a:p>
            <a:pPr indent="-311150" lvl="0" marL="457200" rtl="0" algn="l">
              <a:spcBef>
                <a:spcPts val="1200"/>
              </a:spcBef>
              <a:spcAft>
                <a:spcPts val="0"/>
              </a:spcAft>
              <a:buSzPts val="1300"/>
              <a:buChar char="●"/>
            </a:pPr>
            <a:r>
              <a:rPr b="1" lang="en" strike="sngStrike"/>
              <a:t>Player 2:</a:t>
            </a:r>
            <a:r>
              <a:rPr lang="en" strike="sngStrike"/>
              <a:t> a player moving randomly.</a:t>
            </a:r>
            <a:r>
              <a:rPr lang="en"/>
              <a:t> Too complicated for now!</a:t>
            </a:r>
            <a:endParaRPr/>
          </a:p>
          <a:p>
            <a:pPr indent="-311150" lvl="0" marL="457200" rtl="0" algn="l">
              <a:spcBef>
                <a:spcPts val="0"/>
              </a:spcBef>
              <a:spcAft>
                <a:spcPts val="0"/>
              </a:spcAft>
              <a:buSzPts val="1300"/>
              <a:buChar char="●"/>
            </a:pPr>
            <a:r>
              <a:rPr b="1" lang="en" strike="sngStrike"/>
              <a:t>Combat: </a:t>
            </a:r>
            <a:r>
              <a:rPr lang="en" strike="sngStrike"/>
              <a:t>attack another player to collect their loot.</a:t>
            </a:r>
            <a:r>
              <a:rPr lang="en"/>
              <a:t> Too complicated for now! </a:t>
            </a:r>
            <a:endParaRPr/>
          </a:p>
          <a:p>
            <a:pPr indent="-311150" lvl="0" marL="457200" rtl="0" algn="l">
              <a:spcBef>
                <a:spcPts val="0"/>
              </a:spcBef>
              <a:spcAft>
                <a:spcPts val="0"/>
              </a:spcAft>
              <a:buSzPts val="1300"/>
              <a:buChar char="●"/>
            </a:pPr>
            <a:r>
              <a:rPr b="1" lang="en" strike="sngStrike"/>
              <a:t>Terrain:</a:t>
            </a:r>
            <a:r>
              <a:rPr lang="en" strike="sngStrike"/>
              <a:t> navigate around terrain.</a:t>
            </a:r>
            <a:r>
              <a:rPr lang="en"/>
              <a:t> Too complicated for now!</a:t>
            </a:r>
            <a:endParaRPr/>
          </a:p>
          <a:p>
            <a:pPr indent="-311150" lvl="0" marL="457200" rtl="0" algn="l">
              <a:spcBef>
                <a:spcPts val="0"/>
              </a:spcBef>
              <a:spcAft>
                <a:spcPts val="0"/>
              </a:spcAft>
              <a:buSzPts val="1300"/>
              <a:buChar char="●"/>
            </a:pPr>
            <a:r>
              <a:rPr b="1" lang="en" strike="sngStrike"/>
              <a:t>Evac:</a:t>
            </a:r>
            <a:r>
              <a:rPr lang="en" strike="sngStrike"/>
              <a:t> safely remove player from board to stow loot.</a:t>
            </a:r>
            <a:r>
              <a:rPr lang="en"/>
              <a:t> Too complicated for now!</a:t>
            </a:r>
            <a:endParaRPr/>
          </a:p>
        </p:txBody>
      </p:sp>
      <p:sp>
        <p:nvSpPr>
          <p:cNvPr id="210" name="Google Shape;21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2"/>
          <p:cNvPicPr preferRelativeResize="0"/>
          <p:nvPr/>
        </p:nvPicPr>
        <p:blipFill>
          <a:blip r:embed="rId3">
            <a:alphaModFix/>
          </a:blip>
          <a:stretch>
            <a:fillRect/>
          </a:stretch>
        </p:blipFill>
        <p:spPr>
          <a:xfrm>
            <a:off x="4835250" y="890400"/>
            <a:ext cx="4050300" cy="2513681"/>
          </a:xfrm>
          <a:prstGeom prst="rect">
            <a:avLst/>
          </a:prstGeom>
          <a:noFill/>
          <a:ln cap="flat" cmpd="sng" w="9525">
            <a:solidFill>
              <a:srgbClr val="FFFFFF"/>
            </a:solidFill>
            <a:prstDash val="solid"/>
            <a:round/>
            <a:headEnd len="sm" w="sm" type="none"/>
            <a:tailEnd len="sm" w="sm" type="none"/>
          </a:ln>
        </p:spPr>
      </p:pic>
      <p:sp>
        <p:nvSpPr>
          <p:cNvPr id="212" name="Google Shape;212;p22"/>
          <p:cNvSpPr txBox="1"/>
          <p:nvPr/>
        </p:nvSpPr>
        <p:spPr>
          <a:xfrm>
            <a:off x="4835250" y="3321475"/>
            <a:ext cx="4050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i="1" lang="en" sz="1200">
                <a:solidFill>
                  <a:srgbClr val="B7B7B7"/>
                </a:solidFill>
                <a:latin typeface="Lato"/>
                <a:ea typeface="Lato"/>
                <a:cs typeface="Lato"/>
                <a:sym typeface="Lato"/>
              </a:rPr>
              <a:t>Figure</a:t>
            </a:r>
            <a:r>
              <a:rPr b="1" i="1" lang="en" sz="1200">
                <a:solidFill>
                  <a:srgbClr val="B7B7B7"/>
                </a:solidFill>
                <a:latin typeface="Lato"/>
                <a:ea typeface="Lato"/>
                <a:cs typeface="Lato"/>
                <a:sym typeface="Lato"/>
              </a:rPr>
              <a:t> 1:</a:t>
            </a:r>
            <a:r>
              <a:rPr i="1" lang="en" sz="1200">
                <a:solidFill>
                  <a:srgbClr val="B7B7B7"/>
                </a:solidFill>
                <a:latin typeface="Lato"/>
                <a:ea typeface="Lato"/>
                <a:cs typeface="Lato"/>
                <a:sym typeface="Lato"/>
              </a:rPr>
              <a:t> An early rendition.</a:t>
            </a:r>
            <a:endParaRPr i="1" sz="1200">
              <a:solidFill>
                <a:srgbClr val="B7B7B7"/>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idx="1" type="body"/>
          </p:nvPr>
        </p:nvSpPr>
        <p:spPr>
          <a:xfrm>
            <a:off x="375775" y="1314165"/>
            <a:ext cx="3816300" cy="1414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
              <a:t>Game State Data:</a:t>
            </a:r>
            <a:endParaRPr b="1"/>
          </a:p>
          <a:p>
            <a:pPr indent="-298767" lvl="0" marL="457200" rtl="0" algn="l">
              <a:spcBef>
                <a:spcPts val="1200"/>
              </a:spcBef>
              <a:spcAft>
                <a:spcPts val="0"/>
              </a:spcAft>
              <a:buSzPct val="100000"/>
              <a:buChar char="●"/>
            </a:pPr>
            <a:r>
              <a:rPr lang="en"/>
              <a:t>Board data stored in a 1D vector.</a:t>
            </a:r>
            <a:endParaRPr/>
          </a:p>
          <a:p>
            <a:pPr indent="-298767" lvl="0" marL="457200" rtl="0" algn="l">
              <a:spcBef>
                <a:spcPts val="0"/>
              </a:spcBef>
              <a:spcAft>
                <a:spcPts val="0"/>
              </a:spcAft>
              <a:buSzPct val="100000"/>
              <a:buChar char="●"/>
            </a:pPr>
            <a:r>
              <a:rPr lang="en"/>
              <a:t>Store loot and player positions, and player score.</a:t>
            </a:r>
            <a:endParaRPr/>
          </a:p>
          <a:p>
            <a:pPr indent="-298767" lvl="0" marL="457200" rtl="0" algn="l">
              <a:spcBef>
                <a:spcPts val="0"/>
              </a:spcBef>
              <a:spcAft>
                <a:spcPts val="0"/>
              </a:spcAft>
              <a:buSzPct val="100000"/>
              <a:buChar char="●"/>
            </a:pPr>
            <a:r>
              <a:rPr lang="en"/>
              <a:t>Each “tick” of the game as a separate observation.</a:t>
            </a:r>
            <a:endParaRPr/>
          </a:p>
          <a:p>
            <a:pPr indent="-298767" lvl="0" marL="457200" rtl="0" algn="l">
              <a:spcBef>
                <a:spcPts val="0"/>
              </a:spcBef>
              <a:spcAft>
                <a:spcPts val="0"/>
              </a:spcAft>
              <a:buSzPct val="100000"/>
              <a:buChar char="●"/>
            </a:pPr>
            <a:r>
              <a:rPr lang="en"/>
              <a:t>Use Linear Regression on this structure.</a:t>
            </a:r>
            <a:endParaRPr/>
          </a:p>
          <a:p>
            <a:pPr indent="-298767" lvl="0" marL="457200" rtl="0" algn="l">
              <a:spcBef>
                <a:spcPts val="0"/>
              </a:spcBef>
              <a:spcAft>
                <a:spcPts val="0"/>
              </a:spcAft>
              <a:buSzPct val="100000"/>
              <a:buChar char="●"/>
            </a:pPr>
            <a:r>
              <a:rPr lang="en"/>
              <a:t>Predict winner, given any single state.</a:t>
            </a:r>
            <a:endParaRPr/>
          </a:p>
        </p:txBody>
      </p:sp>
      <p:sp>
        <p:nvSpPr>
          <p:cNvPr id="218" name="Google Shape;218;p23"/>
          <p:cNvSpPr txBox="1"/>
          <p:nvPr>
            <p:ph type="title"/>
          </p:nvPr>
        </p:nvSpPr>
        <p:spPr>
          <a:xfrm>
            <a:off x="1117050" y="3108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 Initial Setup</a:t>
            </a:r>
            <a:endParaRPr/>
          </a:p>
        </p:txBody>
      </p:sp>
      <p:sp>
        <p:nvSpPr>
          <p:cNvPr id="219" name="Google Shape;21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23"/>
          <p:cNvPicPr preferRelativeResize="0"/>
          <p:nvPr/>
        </p:nvPicPr>
        <p:blipFill rotWithShape="1">
          <a:blip r:embed="rId3">
            <a:alphaModFix/>
          </a:blip>
          <a:srcRect b="26221" l="5624" r="0" t="0"/>
          <a:stretch/>
        </p:blipFill>
        <p:spPr>
          <a:xfrm>
            <a:off x="322625" y="2771850"/>
            <a:ext cx="8288102" cy="2211599"/>
          </a:xfrm>
          <a:prstGeom prst="rect">
            <a:avLst/>
          </a:prstGeom>
          <a:noFill/>
          <a:ln>
            <a:noFill/>
          </a:ln>
        </p:spPr>
      </p:pic>
      <p:pic>
        <p:nvPicPr>
          <p:cNvPr id="221" name="Google Shape;221;p23"/>
          <p:cNvPicPr preferRelativeResize="0"/>
          <p:nvPr/>
        </p:nvPicPr>
        <p:blipFill rotWithShape="1">
          <a:blip r:embed="rId4">
            <a:alphaModFix/>
          </a:blip>
          <a:srcRect b="3852" l="1140" r="4635" t="28675"/>
          <a:stretch/>
        </p:blipFill>
        <p:spPr>
          <a:xfrm>
            <a:off x="4582550" y="672900"/>
            <a:ext cx="3816150" cy="1696051"/>
          </a:xfrm>
          <a:prstGeom prst="rect">
            <a:avLst/>
          </a:prstGeom>
          <a:noFill/>
          <a:ln cap="flat" cmpd="sng" w="9525">
            <a:solidFill>
              <a:srgbClr val="FFFFFF"/>
            </a:solidFill>
            <a:prstDash val="solid"/>
            <a:round/>
            <a:headEnd len="sm" w="sm" type="none"/>
            <a:tailEnd len="sm" w="sm" type="none"/>
          </a:ln>
        </p:spPr>
      </p:pic>
      <p:sp>
        <p:nvSpPr>
          <p:cNvPr id="222" name="Google Shape;222;p23"/>
          <p:cNvSpPr/>
          <p:nvPr/>
        </p:nvSpPr>
        <p:spPr>
          <a:xfrm>
            <a:off x="3309175" y="2710025"/>
            <a:ext cx="5355600" cy="32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3"/>
          <p:cNvCxnSpPr/>
          <p:nvPr/>
        </p:nvCxnSpPr>
        <p:spPr>
          <a:xfrm flipH="1">
            <a:off x="3576325" y="801950"/>
            <a:ext cx="1263000" cy="1935600"/>
          </a:xfrm>
          <a:prstGeom prst="straightConnector1">
            <a:avLst/>
          </a:prstGeom>
          <a:noFill/>
          <a:ln cap="flat" cmpd="sng" w="9525">
            <a:solidFill>
              <a:srgbClr val="FF0000"/>
            </a:solidFill>
            <a:prstDash val="solid"/>
            <a:round/>
            <a:headEnd len="med" w="med" type="none"/>
            <a:tailEnd len="med" w="med" type="none"/>
          </a:ln>
        </p:spPr>
      </p:cxnSp>
      <p:cxnSp>
        <p:nvCxnSpPr>
          <p:cNvPr id="224" name="Google Shape;224;p23"/>
          <p:cNvCxnSpPr/>
          <p:nvPr/>
        </p:nvCxnSpPr>
        <p:spPr>
          <a:xfrm flipH="1">
            <a:off x="4046550" y="783500"/>
            <a:ext cx="1179900" cy="1917300"/>
          </a:xfrm>
          <a:prstGeom prst="straightConnector1">
            <a:avLst/>
          </a:prstGeom>
          <a:noFill/>
          <a:ln cap="flat" cmpd="sng" w="9525">
            <a:solidFill>
              <a:srgbClr val="FF0000"/>
            </a:solidFill>
            <a:prstDash val="solid"/>
            <a:round/>
            <a:headEnd len="med" w="med" type="none"/>
            <a:tailEnd len="med" w="med" type="none"/>
          </a:ln>
        </p:spPr>
      </p:cxnSp>
      <p:cxnSp>
        <p:nvCxnSpPr>
          <p:cNvPr id="225" name="Google Shape;225;p23"/>
          <p:cNvCxnSpPr/>
          <p:nvPr/>
        </p:nvCxnSpPr>
        <p:spPr>
          <a:xfrm flipH="1">
            <a:off x="4479900" y="755850"/>
            <a:ext cx="1133700" cy="1972500"/>
          </a:xfrm>
          <a:prstGeom prst="straightConnector1">
            <a:avLst/>
          </a:prstGeom>
          <a:noFill/>
          <a:ln cap="flat" cmpd="sng" w="9525">
            <a:solidFill>
              <a:srgbClr val="FF0000"/>
            </a:solidFill>
            <a:prstDash val="solid"/>
            <a:round/>
            <a:headEnd len="med" w="med" type="none"/>
            <a:tailEnd len="med" w="med" type="none"/>
          </a:ln>
        </p:spPr>
      </p:cxnSp>
      <p:cxnSp>
        <p:nvCxnSpPr>
          <p:cNvPr id="226" name="Google Shape;226;p23"/>
          <p:cNvCxnSpPr/>
          <p:nvPr/>
        </p:nvCxnSpPr>
        <p:spPr>
          <a:xfrm flipH="1">
            <a:off x="4876150" y="783500"/>
            <a:ext cx="1078500" cy="1935600"/>
          </a:xfrm>
          <a:prstGeom prst="straightConnector1">
            <a:avLst/>
          </a:prstGeom>
          <a:noFill/>
          <a:ln cap="flat" cmpd="sng" w="9525">
            <a:solidFill>
              <a:srgbClr val="FF0000"/>
            </a:solidFill>
            <a:prstDash val="solid"/>
            <a:round/>
            <a:headEnd len="med" w="med" type="none"/>
            <a:tailEnd len="med" w="med" type="none"/>
          </a:ln>
        </p:spPr>
      </p:cxnSp>
      <p:cxnSp>
        <p:nvCxnSpPr>
          <p:cNvPr id="227" name="Google Shape;227;p23"/>
          <p:cNvCxnSpPr/>
          <p:nvPr/>
        </p:nvCxnSpPr>
        <p:spPr>
          <a:xfrm flipH="1">
            <a:off x="5346275" y="774300"/>
            <a:ext cx="977100" cy="1935600"/>
          </a:xfrm>
          <a:prstGeom prst="straightConnector1">
            <a:avLst/>
          </a:prstGeom>
          <a:noFill/>
          <a:ln cap="flat" cmpd="sng" w="9525">
            <a:solidFill>
              <a:srgbClr val="FF0000"/>
            </a:solidFill>
            <a:prstDash val="solid"/>
            <a:round/>
            <a:headEnd len="med" w="med" type="none"/>
            <a:tailEnd len="med" w="med" type="none"/>
          </a:ln>
        </p:spPr>
      </p:cxnSp>
      <p:cxnSp>
        <p:nvCxnSpPr>
          <p:cNvPr id="228" name="Google Shape;228;p23"/>
          <p:cNvCxnSpPr/>
          <p:nvPr/>
        </p:nvCxnSpPr>
        <p:spPr>
          <a:xfrm flipH="1">
            <a:off x="5696625" y="765075"/>
            <a:ext cx="967800" cy="19449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4"/>
          <p:cNvSpPr txBox="1"/>
          <p:nvPr>
            <p:ph type="title"/>
          </p:nvPr>
        </p:nvSpPr>
        <p:spPr>
          <a:xfrm>
            <a:off x="823850" y="866775"/>
            <a:ext cx="6765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Naive approach: Linear Regression</a:t>
            </a:r>
            <a:endParaRPr/>
          </a:p>
        </p:txBody>
      </p:sp>
      <p:sp>
        <p:nvSpPr>
          <p:cNvPr id="234" name="Google Shape;23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1288275" y="421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Naive: Training the Model</a:t>
            </a:r>
            <a:endParaRPr/>
          </a:p>
        </p:txBody>
      </p:sp>
      <p:sp>
        <p:nvSpPr>
          <p:cNvPr id="240" name="Google Shape;24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1" name="Google Shape;241;p25"/>
          <p:cNvSpPr/>
          <p:nvPr/>
        </p:nvSpPr>
        <p:spPr>
          <a:xfrm>
            <a:off x="707165" y="1884783"/>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Game State</a:t>
            </a:r>
            <a:endParaRPr b="1" sz="1000"/>
          </a:p>
          <a:p>
            <a:pPr indent="0" lvl="0" marL="0" rtl="0" algn="l">
              <a:spcBef>
                <a:spcPts val="0"/>
              </a:spcBef>
              <a:spcAft>
                <a:spcPts val="0"/>
              </a:spcAft>
              <a:buNone/>
            </a:pPr>
            <a:r>
              <a:rPr lang="en" sz="1000"/>
              <a:t>(simulation 1)</a:t>
            </a:r>
            <a:endParaRPr sz="1000"/>
          </a:p>
        </p:txBody>
      </p:sp>
      <p:sp>
        <p:nvSpPr>
          <p:cNvPr id="242" name="Google Shape;242;p25"/>
          <p:cNvSpPr/>
          <p:nvPr/>
        </p:nvSpPr>
        <p:spPr>
          <a:xfrm>
            <a:off x="2500718" y="2600315"/>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Linear Regression</a:t>
            </a:r>
            <a:endParaRPr b="1" sz="1000"/>
          </a:p>
          <a:p>
            <a:pPr indent="0" lvl="0" marL="0" rtl="0" algn="l">
              <a:spcBef>
                <a:spcPts val="0"/>
              </a:spcBef>
              <a:spcAft>
                <a:spcPts val="0"/>
              </a:spcAft>
              <a:buNone/>
            </a:pPr>
            <a:r>
              <a:rPr lang="en" sz="1000"/>
              <a:t>Predict: winner</a:t>
            </a:r>
            <a:endParaRPr sz="1000"/>
          </a:p>
        </p:txBody>
      </p:sp>
      <p:sp>
        <p:nvSpPr>
          <p:cNvPr id="243" name="Google Shape;243;p25"/>
          <p:cNvSpPr/>
          <p:nvPr/>
        </p:nvSpPr>
        <p:spPr>
          <a:xfrm>
            <a:off x="707165" y="2600337"/>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Game State</a:t>
            </a:r>
            <a:endParaRPr b="1" sz="1000"/>
          </a:p>
          <a:p>
            <a:pPr indent="0" lvl="0" marL="0" rtl="0" algn="l">
              <a:spcBef>
                <a:spcPts val="0"/>
              </a:spcBef>
              <a:spcAft>
                <a:spcPts val="0"/>
              </a:spcAft>
              <a:buNone/>
            </a:pPr>
            <a:r>
              <a:rPr lang="en" sz="1000"/>
              <a:t>(...)</a:t>
            </a:r>
            <a:endParaRPr sz="1000"/>
          </a:p>
        </p:txBody>
      </p:sp>
      <p:sp>
        <p:nvSpPr>
          <p:cNvPr id="244" name="Google Shape;244;p25"/>
          <p:cNvSpPr/>
          <p:nvPr/>
        </p:nvSpPr>
        <p:spPr>
          <a:xfrm>
            <a:off x="707165" y="3315891"/>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Game State</a:t>
            </a:r>
            <a:endParaRPr b="1" sz="1000"/>
          </a:p>
          <a:p>
            <a:pPr indent="0" lvl="0" marL="0" rtl="0" algn="l">
              <a:spcBef>
                <a:spcPts val="0"/>
              </a:spcBef>
              <a:spcAft>
                <a:spcPts val="0"/>
              </a:spcAft>
              <a:buNone/>
            </a:pPr>
            <a:r>
              <a:rPr lang="en" sz="1000"/>
              <a:t>(simulation N)</a:t>
            </a:r>
            <a:endParaRPr sz="1000"/>
          </a:p>
        </p:txBody>
      </p:sp>
      <p:sp>
        <p:nvSpPr>
          <p:cNvPr id="245" name="Google Shape;245;p25"/>
          <p:cNvSpPr txBox="1"/>
          <p:nvPr/>
        </p:nvSpPr>
        <p:spPr>
          <a:xfrm>
            <a:off x="672900" y="1509373"/>
            <a:ext cx="11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simulations</a:t>
            </a:r>
            <a:endParaRPr>
              <a:solidFill>
                <a:srgbClr val="FF0000"/>
              </a:solidFill>
              <a:latin typeface="Lato"/>
              <a:ea typeface="Lato"/>
              <a:cs typeface="Lato"/>
              <a:sym typeface="Lato"/>
            </a:endParaRPr>
          </a:p>
        </p:txBody>
      </p:sp>
      <p:cxnSp>
        <p:nvCxnSpPr>
          <p:cNvPr id="246" name="Google Shape;246;p25"/>
          <p:cNvCxnSpPr>
            <a:stCxn id="241" idx="3"/>
            <a:endCxn id="242" idx="1"/>
          </p:cNvCxnSpPr>
          <p:nvPr/>
        </p:nvCxnSpPr>
        <p:spPr>
          <a:xfrm>
            <a:off x="1888265" y="2180583"/>
            <a:ext cx="612600" cy="7155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5"/>
          <p:cNvCxnSpPr>
            <a:stCxn id="243" idx="3"/>
            <a:endCxn id="242" idx="1"/>
          </p:cNvCxnSpPr>
          <p:nvPr/>
        </p:nvCxnSpPr>
        <p:spPr>
          <a:xfrm>
            <a:off x="1888265" y="2896137"/>
            <a:ext cx="612600" cy="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25"/>
          <p:cNvCxnSpPr>
            <a:stCxn id="244" idx="3"/>
            <a:endCxn id="242" idx="1"/>
          </p:cNvCxnSpPr>
          <p:nvPr/>
        </p:nvCxnSpPr>
        <p:spPr>
          <a:xfrm flipH="1" rot="10800000">
            <a:off x="1888265" y="2896191"/>
            <a:ext cx="612600" cy="7155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5"/>
          <p:cNvSpPr txBox="1"/>
          <p:nvPr/>
        </p:nvSpPr>
        <p:spPr>
          <a:xfrm>
            <a:off x="4430963" y="1509384"/>
            <a:ext cx="11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replay</a:t>
            </a:r>
            <a:endParaRPr>
              <a:solidFill>
                <a:srgbClr val="FF0000"/>
              </a:solidFill>
              <a:latin typeface="Lato"/>
              <a:ea typeface="Lato"/>
              <a:cs typeface="Lato"/>
              <a:sym typeface="Lato"/>
            </a:endParaRPr>
          </a:p>
        </p:txBody>
      </p:sp>
      <p:sp>
        <p:nvSpPr>
          <p:cNvPr id="250" name="Google Shape;250;p25"/>
          <p:cNvSpPr txBox="1"/>
          <p:nvPr/>
        </p:nvSpPr>
        <p:spPr>
          <a:xfrm>
            <a:off x="2522029" y="1509373"/>
            <a:ext cx="113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training</a:t>
            </a:r>
            <a:endParaRPr>
              <a:solidFill>
                <a:srgbClr val="FF0000"/>
              </a:solidFill>
              <a:latin typeface="Lato"/>
              <a:ea typeface="Lato"/>
              <a:cs typeface="Lato"/>
              <a:sym typeface="Lato"/>
            </a:endParaRPr>
          </a:p>
        </p:txBody>
      </p:sp>
      <p:sp>
        <p:nvSpPr>
          <p:cNvPr id="251" name="Google Shape;251;p25"/>
          <p:cNvSpPr/>
          <p:nvPr/>
        </p:nvSpPr>
        <p:spPr>
          <a:xfrm>
            <a:off x="4430978" y="1884783"/>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Game State </a:t>
            </a:r>
            <a:endParaRPr b="1" sz="1000"/>
          </a:p>
          <a:p>
            <a:pPr indent="0" lvl="0" marL="0" rtl="0" algn="l">
              <a:spcBef>
                <a:spcPts val="0"/>
              </a:spcBef>
              <a:spcAft>
                <a:spcPts val="0"/>
              </a:spcAft>
              <a:buNone/>
            </a:pPr>
            <a:r>
              <a:rPr b="1" i="1" lang="en" sz="1000">
                <a:solidFill>
                  <a:schemeClr val="lt1"/>
                </a:solidFill>
              </a:rPr>
              <a:t>With LR</a:t>
            </a:r>
            <a:endParaRPr b="1" i="1" sz="1000">
              <a:solidFill>
                <a:schemeClr val="lt1"/>
              </a:solidFill>
            </a:endParaRPr>
          </a:p>
          <a:p>
            <a:pPr indent="0" lvl="0" marL="0" rtl="0" algn="l">
              <a:spcBef>
                <a:spcPts val="0"/>
              </a:spcBef>
              <a:spcAft>
                <a:spcPts val="0"/>
              </a:spcAft>
              <a:buNone/>
            </a:pPr>
            <a:r>
              <a:rPr lang="en" sz="1000"/>
              <a:t>(simulation 1)</a:t>
            </a:r>
            <a:endParaRPr sz="1000"/>
          </a:p>
        </p:txBody>
      </p:sp>
      <p:sp>
        <p:nvSpPr>
          <p:cNvPr id="252" name="Google Shape;252;p25"/>
          <p:cNvSpPr/>
          <p:nvPr/>
        </p:nvSpPr>
        <p:spPr>
          <a:xfrm>
            <a:off x="4430978" y="2600337"/>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Game State</a:t>
            </a:r>
            <a:endParaRPr b="1" sz="1000"/>
          </a:p>
          <a:p>
            <a:pPr indent="0" lvl="0" marL="0" rtl="0" algn="l">
              <a:spcBef>
                <a:spcPts val="0"/>
              </a:spcBef>
              <a:spcAft>
                <a:spcPts val="0"/>
              </a:spcAft>
              <a:buNone/>
            </a:pPr>
            <a:r>
              <a:rPr b="1" i="1" lang="en" sz="1000">
                <a:solidFill>
                  <a:schemeClr val="lt1"/>
                </a:solidFill>
              </a:rPr>
              <a:t>With LR</a:t>
            </a:r>
            <a:endParaRPr b="1" i="1" sz="1000">
              <a:solidFill>
                <a:schemeClr val="lt1"/>
              </a:solidFill>
            </a:endParaRPr>
          </a:p>
          <a:p>
            <a:pPr indent="0" lvl="0" marL="0" rtl="0" algn="l">
              <a:spcBef>
                <a:spcPts val="0"/>
              </a:spcBef>
              <a:spcAft>
                <a:spcPts val="0"/>
              </a:spcAft>
              <a:buNone/>
            </a:pPr>
            <a:r>
              <a:rPr lang="en" sz="1000"/>
              <a:t>(...)</a:t>
            </a:r>
            <a:endParaRPr sz="1000"/>
          </a:p>
        </p:txBody>
      </p:sp>
      <p:sp>
        <p:nvSpPr>
          <p:cNvPr id="253" name="Google Shape;253;p25"/>
          <p:cNvSpPr/>
          <p:nvPr/>
        </p:nvSpPr>
        <p:spPr>
          <a:xfrm>
            <a:off x="4430978" y="3315891"/>
            <a:ext cx="1181100" cy="59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Game State</a:t>
            </a:r>
            <a:endParaRPr b="1" sz="1000"/>
          </a:p>
          <a:p>
            <a:pPr indent="0" lvl="0" marL="0" rtl="0" algn="l">
              <a:spcBef>
                <a:spcPts val="0"/>
              </a:spcBef>
              <a:spcAft>
                <a:spcPts val="0"/>
              </a:spcAft>
              <a:buNone/>
            </a:pPr>
            <a:r>
              <a:rPr b="1" i="1" lang="en" sz="1000">
                <a:solidFill>
                  <a:schemeClr val="lt1"/>
                </a:solidFill>
              </a:rPr>
              <a:t>With LR</a:t>
            </a:r>
            <a:endParaRPr b="1" i="1" sz="1000">
              <a:solidFill>
                <a:schemeClr val="lt1"/>
              </a:solidFill>
            </a:endParaRPr>
          </a:p>
          <a:p>
            <a:pPr indent="0" lvl="0" marL="0" rtl="0" algn="l">
              <a:spcBef>
                <a:spcPts val="0"/>
              </a:spcBef>
              <a:spcAft>
                <a:spcPts val="0"/>
              </a:spcAft>
              <a:buNone/>
            </a:pPr>
            <a:r>
              <a:rPr lang="en" sz="1000"/>
              <a:t>(simulation N)</a:t>
            </a:r>
            <a:endParaRPr sz="1000"/>
          </a:p>
        </p:txBody>
      </p:sp>
      <p:cxnSp>
        <p:nvCxnSpPr>
          <p:cNvPr id="254" name="Google Shape;254;p25"/>
          <p:cNvCxnSpPr>
            <a:stCxn id="252" idx="3"/>
            <a:endCxn id="243" idx="1"/>
          </p:cNvCxnSpPr>
          <p:nvPr/>
        </p:nvCxnSpPr>
        <p:spPr>
          <a:xfrm flipH="1">
            <a:off x="707078" y="2896137"/>
            <a:ext cx="4905000" cy="600"/>
          </a:xfrm>
          <a:prstGeom prst="curvedConnector5">
            <a:avLst>
              <a:gd fmla="val -4855" name="adj1"/>
              <a:gd fmla="val 294514681" name="adj2"/>
              <a:gd fmla="val 104853" name="adj3"/>
            </a:avLst>
          </a:prstGeom>
          <a:noFill/>
          <a:ln cap="flat" cmpd="sng" w="9525">
            <a:solidFill>
              <a:schemeClr val="dk2"/>
            </a:solidFill>
            <a:prstDash val="solid"/>
            <a:round/>
            <a:headEnd len="med" w="med" type="none"/>
            <a:tailEnd len="med" w="med" type="triangle"/>
          </a:ln>
        </p:spPr>
      </p:cxnSp>
      <p:sp>
        <p:nvSpPr>
          <p:cNvPr id="255" name="Google Shape;255;p25"/>
          <p:cNvSpPr txBox="1"/>
          <p:nvPr/>
        </p:nvSpPr>
        <p:spPr>
          <a:xfrm>
            <a:off x="2590379" y="4224298"/>
            <a:ext cx="113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latin typeface="Lato"/>
                <a:ea typeface="Lato"/>
                <a:cs typeface="Lato"/>
                <a:sym typeface="Lato"/>
              </a:rPr>
              <a:t>iterate</a:t>
            </a:r>
            <a:endParaRPr>
              <a:solidFill>
                <a:srgbClr val="FF0000"/>
              </a:solidFill>
              <a:latin typeface="Lato"/>
              <a:ea typeface="Lato"/>
              <a:cs typeface="Lato"/>
              <a:sym typeface="Lato"/>
            </a:endParaRPr>
          </a:p>
        </p:txBody>
      </p:sp>
      <p:cxnSp>
        <p:nvCxnSpPr>
          <p:cNvPr id="256" name="Google Shape;256;p25"/>
          <p:cNvCxnSpPr>
            <a:stCxn id="242" idx="3"/>
            <a:endCxn id="251" idx="1"/>
          </p:cNvCxnSpPr>
          <p:nvPr/>
        </p:nvCxnSpPr>
        <p:spPr>
          <a:xfrm flipH="1" rot="10800000">
            <a:off x="3681818" y="2180615"/>
            <a:ext cx="749100" cy="715500"/>
          </a:xfrm>
          <a:prstGeom prst="straightConnector1">
            <a:avLst/>
          </a:prstGeom>
          <a:noFill/>
          <a:ln cap="flat" cmpd="sng" w="9525">
            <a:solidFill>
              <a:schemeClr val="dk2"/>
            </a:solidFill>
            <a:prstDash val="solid"/>
            <a:round/>
            <a:headEnd len="med" w="med" type="none"/>
            <a:tailEnd len="med" w="med" type="triangle"/>
          </a:ln>
        </p:spPr>
      </p:cxnSp>
      <p:sp>
        <p:nvSpPr>
          <p:cNvPr id="257" name="Google Shape;257;p25"/>
          <p:cNvSpPr txBox="1"/>
          <p:nvPr/>
        </p:nvSpPr>
        <p:spPr>
          <a:xfrm>
            <a:off x="6161300" y="1109150"/>
            <a:ext cx="2730900" cy="36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chemeClr val="lt1"/>
                </a:solidFill>
                <a:latin typeface="Lato"/>
                <a:ea typeface="Lato"/>
                <a:cs typeface="Lato"/>
                <a:sym typeface="Lato"/>
              </a:rPr>
              <a:t>Strategy:</a:t>
            </a:r>
            <a:endParaRPr b="1"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Run a bunch of simulations (1,000+) to generate a bunch of logs.</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Train a simple classifier model using those logs to predict winner.</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Rerun games using model.</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Simulate predicted winner for all possible actions (continuous number).</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Pick the best action (greedy).</a:t>
            </a:r>
            <a:endParaRPr sz="1100">
              <a:solidFill>
                <a:schemeClr val="lt1"/>
              </a:solidFill>
              <a:latin typeface="Lato"/>
              <a:ea typeface="Lato"/>
              <a:cs typeface="Lato"/>
              <a:sym typeface="Lato"/>
            </a:endParaRPr>
          </a:p>
          <a:p>
            <a:pPr indent="0" lvl="0" marL="0" rtl="0" algn="l">
              <a:lnSpc>
                <a:spcPct val="115000"/>
              </a:lnSpc>
              <a:spcBef>
                <a:spcPts val="0"/>
              </a:spcBef>
              <a:spcAft>
                <a:spcPts val="0"/>
              </a:spcAft>
              <a:buNone/>
            </a:pPr>
            <a:r>
              <a:t/>
            </a:r>
            <a:endParaRPr b="1" sz="1100">
              <a:solidFill>
                <a:schemeClr val="lt1"/>
              </a:solidFill>
              <a:latin typeface="Lato"/>
              <a:ea typeface="Lato"/>
              <a:cs typeface="Lato"/>
              <a:sym typeface="Lato"/>
            </a:endParaRPr>
          </a:p>
          <a:p>
            <a:pPr indent="0" lvl="0" marL="0" rtl="0" algn="l">
              <a:lnSpc>
                <a:spcPct val="115000"/>
              </a:lnSpc>
              <a:spcBef>
                <a:spcPts val="0"/>
              </a:spcBef>
              <a:spcAft>
                <a:spcPts val="0"/>
              </a:spcAft>
              <a:buNone/>
            </a:pPr>
            <a:r>
              <a:rPr b="1" lang="en" sz="1100">
                <a:solidFill>
                  <a:schemeClr val="lt1"/>
                </a:solidFill>
                <a:latin typeface="Lato"/>
                <a:ea typeface="Lato"/>
                <a:cs typeface="Lato"/>
                <a:sym typeface="Lato"/>
              </a:rPr>
              <a:t>Problems:</a:t>
            </a:r>
            <a:endParaRPr b="1"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Very slow!</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Lots of data (games).</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Very manual.</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Requires game logic code.</a:t>
            </a:r>
            <a:endParaRPr sz="1100">
              <a:solidFill>
                <a:schemeClr val="lt1"/>
              </a:solidFill>
              <a:latin typeface="Lato"/>
              <a:ea typeface="Lato"/>
              <a:cs typeface="Lato"/>
              <a:sym typeface="Lato"/>
            </a:endParaRPr>
          </a:p>
          <a:p>
            <a:pPr indent="-298450" lvl="0" marL="457200" rtl="0" algn="l">
              <a:lnSpc>
                <a:spcPct val="115000"/>
              </a:lnSpc>
              <a:spcBef>
                <a:spcPts val="0"/>
              </a:spcBef>
              <a:spcAft>
                <a:spcPts val="0"/>
              </a:spcAft>
              <a:buClr>
                <a:schemeClr val="lt1"/>
              </a:buClr>
              <a:buSzPts val="1100"/>
              <a:buFont typeface="Lato"/>
              <a:buChar char="●"/>
            </a:pPr>
            <a:r>
              <a:rPr lang="en" sz="1100" u="sng">
                <a:solidFill>
                  <a:schemeClr val="lt1"/>
                </a:solidFill>
                <a:latin typeface="Lato"/>
                <a:ea typeface="Lato"/>
                <a:cs typeface="Lato"/>
                <a:sym typeface="Lato"/>
              </a:rPr>
              <a:t>RL automates this…way better!</a:t>
            </a:r>
            <a:endParaRPr sz="1100" u="sng">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823850" y="866775"/>
            <a:ext cx="63627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Pivot: Reinforcement Learning</a:t>
            </a:r>
            <a:endParaRPr/>
          </a:p>
        </p:txBody>
      </p:sp>
      <p:sp>
        <p:nvSpPr>
          <p:cNvPr id="263" name="Google Shape;26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1041350" y="393675"/>
            <a:ext cx="5424000" cy="5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Reinforcement Learning?</a:t>
            </a:r>
            <a:endParaRPr/>
          </a:p>
        </p:txBody>
      </p:sp>
      <p:sp>
        <p:nvSpPr>
          <p:cNvPr id="269" name="Google Shape;269;p27"/>
          <p:cNvSpPr txBox="1"/>
          <p:nvPr>
            <p:ph idx="1" type="body"/>
          </p:nvPr>
        </p:nvSpPr>
        <p:spPr>
          <a:xfrm>
            <a:off x="229450" y="1466025"/>
            <a:ext cx="4222500" cy="179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What is reinforcement learning?</a:t>
            </a:r>
            <a:endParaRPr b="1"/>
          </a:p>
          <a:p>
            <a:pPr indent="0" lvl="0" marL="0" rtl="0" algn="l">
              <a:spcBef>
                <a:spcPts val="1200"/>
              </a:spcBef>
              <a:spcAft>
                <a:spcPts val="1200"/>
              </a:spcAft>
              <a:buNone/>
            </a:pPr>
            <a:r>
              <a:rPr lang="en"/>
              <a:t>One of the 3 basic ML paradigms. Reinforcement learning is the area of ML </a:t>
            </a:r>
            <a:r>
              <a:rPr lang="en"/>
              <a:t>concerned</a:t>
            </a:r>
            <a:r>
              <a:rPr lang="en"/>
              <a:t> with how intelligent agents ought to take actions in an environment, in order to maximize the notion of </a:t>
            </a:r>
            <a:r>
              <a:rPr lang="en"/>
              <a:t>cumulative</a:t>
            </a:r>
            <a:r>
              <a:rPr lang="en"/>
              <a:t> reward.</a:t>
            </a:r>
            <a:endParaRPr/>
          </a:p>
        </p:txBody>
      </p:sp>
      <p:sp>
        <p:nvSpPr>
          <p:cNvPr id="270" name="Google Shape;270;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27"/>
          <p:cNvPicPr preferRelativeResize="0"/>
          <p:nvPr/>
        </p:nvPicPr>
        <p:blipFill>
          <a:blip r:embed="rId3">
            <a:alphaModFix/>
          </a:blip>
          <a:stretch>
            <a:fillRect/>
          </a:stretch>
        </p:blipFill>
        <p:spPr>
          <a:xfrm>
            <a:off x="4477725" y="3379575"/>
            <a:ext cx="4297200" cy="1077175"/>
          </a:xfrm>
          <a:prstGeom prst="rect">
            <a:avLst/>
          </a:prstGeom>
          <a:noFill/>
          <a:ln>
            <a:noFill/>
          </a:ln>
        </p:spPr>
      </p:pic>
      <p:sp>
        <p:nvSpPr>
          <p:cNvPr id="272" name="Google Shape;272;p27"/>
          <p:cNvSpPr txBox="1"/>
          <p:nvPr/>
        </p:nvSpPr>
        <p:spPr>
          <a:xfrm>
            <a:off x="4410075" y="1452525"/>
            <a:ext cx="4432500" cy="181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chemeClr val="lt1"/>
                </a:solidFill>
                <a:latin typeface="Lato"/>
                <a:ea typeface="Lato"/>
                <a:cs typeface="Lato"/>
                <a:sym typeface="Lato"/>
              </a:rPr>
              <a:t>Examples of applications that use reinforcement learning:</a:t>
            </a:r>
            <a:endParaRPr b="1" sz="1300">
              <a:solidFill>
                <a:schemeClr val="lt1"/>
              </a:solidFill>
              <a:latin typeface="Lato"/>
              <a:ea typeface="Lato"/>
              <a:cs typeface="Lato"/>
              <a:sym typeface="Lato"/>
            </a:endParaRPr>
          </a:p>
          <a:p>
            <a:pPr indent="-311150" lvl="0" marL="457200" rtl="0" algn="l">
              <a:lnSpc>
                <a:spcPct val="115000"/>
              </a:lnSpc>
              <a:spcBef>
                <a:spcPts val="1200"/>
              </a:spcBef>
              <a:spcAft>
                <a:spcPts val="0"/>
              </a:spcAft>
              <a:buClr>
                <a:schemeClr val="lt1"/>
              </a:buClr>
              <a:buSzPts val="1300"/>
              <a:buFont typeface="Lato"/>
              <a:buChar char="●"/>
            </a:pPr>
            <a:r>
              <a:rPr lang="en" sz="1300">
                <a:solidFill>
                  <a:schemeClr val="lt1"/>
                </a:solidFill>
                <a:latin typeface="Lato"/>
                <a:ea typeface="Lato"/>
                <a:cs typeface="Lato"/>
                <a:sym typeface="Lato"/>
              </a:rPr>
              <a:t>Self driving cars</a:t>
            </a:r>
            <a:endParaRPr sz="13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Dynamic pathing</a:t>
            </a:r>
            <a:endParaRPr sz="11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Natural Language Processing </a:t>
            </a:r>
            <a:endParaRPr sz="13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Text summarization and machine translation</a:t>
            </a:r>
            <a:endParaRPr sz="11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Robotics</a:t>
            </a:r>
            <a:endParaRPr sz="1300">
              <a:solidFill>
                <a:schemeClr val="lt1"/>
              </a:solidFill>
              <a:latin typeface="Lato"/>
              <a:ea typeface="Lato"/>
              <a:cs typeface="Lato"/>
              <a:sym typeface="Lato"/>
            </a:endParaRPr>
          </a:p>
          <a:p>
            <a:pPr indent="-298450" lvl="1" marL="914400" rtl="0" algn="l">
              <a:lnSpc>
                <a:spcPct val="115000"/>
              </a:lnSpc>
              <a:spcBef>
                <a:spcPts val="0"/>
              </a:spcBef>
              <a:spcAft>
                <a:spcPts val="0"/>
              </a:spcAft>
              <a:buClr>
                <a:schemeClr val="lt1"/>
              </a:buClr>
              <a:buSzPts val="1100"/>
              <a:buFont typeface="Lato"/>
              <a:buChar char="○"/>
            </a:pPr>
            <a:r>
              <a:rPr lang="en" sz="1100">
                <a:solidFill>
                  <a:schemeClr val="lt1"/>
                </a:solidFill>
                <a:latin typeface="Lato"/>
                <a:ea typeface="Lato"/>
                <a:cs typeface="Lato"/>
                <a:sym typeface="Lato"/>
              </a:rPr>
              <a:t>Learning movements and correct behavior</a:t>
            </a:r>
            <a:endParaRPr>
              <a:latin typeface="Lato"/>
              <a:ea typeface="Lato"/>
              <a:cs typeface="Lato"/>
              <a:sym typeface="Lato"/>
            </a:endParaRPr>
          </a:p>
        </p:txBody>
      </p:sp>
      <p:sp>
        <p:nvSpPr>
          <p:cNvPr id="273" name="Google Shape;273;p27"/>
          <p:cNvSpPr txBox="1"/>
          <p:nvPr/>
        </p:nvSpPr>
        <p:spPr>
          <a:xfrm>
            <a:off x="4410075" y="4498550"/>
            <a:ext cx="1518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66666"/>
                </a:solidFill>
                <a:latin typeface="Lato"/>
                <a:ea typeface="Lato"/>
                <a:cs typeface="Lato"/>
                <a:sym typeface="Lato"/>
              </a:rPr>
              <a:t>Amazon Deep Racer</a:t>
            </a:r>
            <a:endParaRPr sz="1100">
              <a:solidFill>
                <a:srgbClr val="666666"/>
              </a:solidFill>
              <a:latin typeface="Lato"/>
              <a:ea typeface="Lato"/>
              <a:cs typeface="Lato"/>
              <a:sym typeface="Lato"/>
            </a:endParaRPr>
          </a:p>
        </p:txBody>
      </p:sp>
      <p:sp>
        <p:nvSpPr>
          <p:cNvPr id="274" name="Google Shape;274;p27"/>
          <p:cNvSpPr txBox="1"/>
          <p:nvPr/>
        </p:nvSpPr>
        <p:spPr>
          <a:xfrm>
            <a:off x="229450" y="3256725"/>
            <a:ext cx="3961200" cy="156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n">
                <a:solidFill>
                  <a:schemeClr val="lt1"/>
                </a:solidFill>
                <a:latin typeface="Lato"/>
                <a:ea typeface="Lato"/>
                <a:cs typeface="Lato"/>
                <a:sym typeface="Lato"/>
              </a:rPr>
              <a:t>Reinforcement learning in gaming?</a:t>
            </a:r>
            <a:endParaRPr b="1">
              <a:solidFill>
                <a:schemeClr val="lt1"/>
              </a:solidFill>
              <a:latin typeface="Lato"/>
              <a:ea typeface="Lato"/>
              <a:cs typeface="Lato"/>
              <a:sym typeface="Lato"/>
            </a:endParaRPr>
          </a:p>
          <a:p>
            <a:pPr indent="0" lvl="0" marL="0" rtl="0" algn="l">
              <a:spcBef>
                <a:spcPts val="1000"/>
              </a:spcBef>
              <a:spcAft>
                <a:spcPts val="0"/>
              </a:spcAft>
              <a:buNone/>
            </a:pPr>
            <a:r>
              <a:rPr lang="en" sz="1300">
                <a:solidFill>
                  <a:schemeClr val="lt1"/>
                </a:solidFill>
                <a:latin typeface="Lato"/>
                <a:ea typeface="Lato"/>
                <a:cs typeface="Lato"/>
                <a:sym typeface="Lato"/>
              </a:rPr>
              <a:t>Prime example of RI in gaming is AlphaGo. Using RI, AlphaGo was able to teach itself how to play Go by playing against itself. After 40 days of training, AlphaGo was able to beat some of the strongest Go players in the world. </a:t>
            </a:r>
            <a:endParaRPr sz="13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p:nvPr/>
        </p:nvSpPr>
        <p:spPr>
          <a:xfrm>
            <a:off x="4892600" y="780025"/>
            <a:ext cx="3012300" cy="388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txBox="1"/>
          <p:nvPr>
            <p:ph type="title"/>
          </p:nvPr>
        </p:nvSpPr>
        <p:spPr>
          <a:xfrm>
            <a:off x="1297500" y="393750"/>
            <a:ext cx="2780400" cy="51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150"/>
              <a:t>Chosen RL Model</a:t>
            </a:r>
            <a:endParaRPr sz="2150"/>
          </a:p>
        </p:txBody>
      </p:sp>
      <p:sp>
        <p:nvSpPr>
          <p:cNvPr id="281" name="Google Shape;281;p28"/>
          <p:cNvSpPr txBox="1"/>
          <p:nvPr>
            <p:ph idx="1" type="body"/>
          </p:nvPr>
        </p:nvSpPr>
        <p:spPr>
          <a:xfrm>
            <a:off x="427275" y="1396825"/>
            <a:ext cx="28413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800"/>
              <a:t>Deep Q Learning</a:t>
            </a:r>
            <a:endParaRPr b="1" sz="1800"/>
          </a:p>
        </p:txBody>
      </p:sp>
      <p:sp>
        <p:nvSpPr>
          <p:cNvPr id="282" name="Google Shape;28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28"/>
          <p:cNvPicPr preferRelativeResize="0"/>
          <p:nvPr/>
        </p:nvPicPr>
        <p:blipFill>
          <a:blip r:embed="rId3">
            <a:alphaModFix/>
          </a:blip>
          <a:stretch>
            <a:fillRect/>
          </a:stretch>
        </p:blipFill>
        <p:spPr>
          <a:xfrm>
            <a:off x="504125" y="1886475"/>
            <a:ext cx="2515305" cy="295275"/>
          </a:xfrm>
          <a:prstGeom prst="rect">
            <a:avLst/>
          </a:prstGeom>
          <a:noFill/>
          <a:ln>
            <a:noFill/>
          </a:ln>
        </p:spPr>
      </p:pic>
      <p:pic>
        <p:nvPicPr>
          <p:cNvPr id="284" name="Google Shape;284;p28"/>
          <p:cNvPicPr preferRelativeResize="0"/>
          <p:nvPr/>
        </p:nvPicPr>
        <p:blipFill>
          <a:blip r:embed="rId4">
            <a:alphaModFix/>
          </a:blip>
          <a:stretch>
            <a:fillRect/>
          </a:stretch>
        </p:blipFill>
        <p:spPr>
          <a:xfrm>
            <a:off x="504125" y="2277803"/>
            <a:ext cx="2361600" cy="393600"/>
          </a:xfrm>
          <a:prstGeom prst="rect">
            <a:avLst/>
          </a:prstGeom>
          <a:noFill/>
          <a:ln>
            <a:noFill/>
          </a:ln>
        </p:spPr>
      </p:pic>
      <p:pic>
        <p:nvPicPr>
          <p:cNvPr id="285" name="Google Shape;285;p28"/>
          <p:cNvPicPr preferRelativeResize="0"/>
          <p:nvPr/>
        </p:nvPicPr>
        <p:blipFill>
          <a:blip r:embed="rId5">
            <a:alphaModFix/>
          </a:blip>
          <a:stretch>
            <a:fillRect/>
          </a:stretch>
        </p:blipFill>
        <p:spPr>
          <a:xfrm>
            <a:off x="4948277" y="1018914"/>
            <a:ext cx="2634500" cy="3405426"/>
          </a:xfrm>
          <a:prstGeom prst="rect">
            <a:avLst/>
          </a:prstGeom>
          <a:noFill/>
          <a:ln>
            <a:noFill/>
          </a:ln>
        </p:spPr>
      </p:pic>
      <p:sp>
        <p:nvSpPr>
          <p:cNvPr id="286" name="Google Shape;286;p28"/>
          <p:cNvSpPr txBox="1"/>
          <p:nvPr/>
        </p:nvSpPr>
        <p:spPr>
          <a:xfrm>
            <a:off x="427275" y="2933750"/>
            <a:ext cx="4147800" cy="139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What is Deep Q Learning?</a:t>
            </a:r>
            <a:endParaRPr>
              <a:solidFill>
                <a:schemeClr val="lt1"/>
              </a:solidFill>
              <a:latin typeface="Lato"/>
              <a:ea typeface="Lato"/>
              <a:cs typeface="Lato"/>
              <a:sym typeface="Lato"/>
            </a:endParaRPr>
          </a:p>
          <a:p>
            <a:pPr indent="0" lvl="0" marL="0" rtl="0" algn="l">
              <a:spcBef>
                <a:spcPts val="1000"/>
              </a:spcBef>
              <a:spcAft>
                <a:spcPts val="0"/>
              </a:spcAft>
              <a:buNone/>
            </a:pPr>
            <a:r>
              <a:rPr lang="en">
                <a:solidFill>
                  <a:schemeClr val="lt1"/>
                </a:solidFill>
                <a:latin typeface="Lato"/>
                <a:ea typeface="Lato"/>
                <a:cs typeface="Lato"/>
                <a:sym typeface="Lato"/>
              </a:rPr>
              <a:t>Q- learning learns an action value function Q(s,a). This function examines how to take an action at a particular state by assigning a scalar value over an action </a:t>
            </a:r>
            <a:r>
              <a:rPr i="1" lang="en">
                <a:solidFill>
                  <a:schemeClr val="lt1"/>
                </a:solidFill>
                <a:latin typeface="Lato"/>
                <a:ea typeface="Lato"/>
                <a:cs typeface="Lato"/>
                <a:sym typeface="Lato"/>
              </a:rPr>
              <a:t>a</a:t>
            </a:r>
            <a:r>
              <a:rPr lang="en">
                <a:solidFill>
                  <a:schemeClr val="lt1"/>
                </a:solidFill>
                <a:latin typeface="Lato"/>
                <a:ea typeface="Lato"/>
                <a:cs typeface="Lato"/>
                <a:sym typeface="Lato"/>
              </a:rPr>
              <a:t> given the state </a:t>
            </a:r>
            <a:r>
              <a:rPr i="1" lang="en">
                <a:solidFill>
                  <a:schemeClr val="lt1"/>
                </a:solidFill>
                <a:latin typeface="Lato"/>
                <a:ea typeface="Lato"/>
                <a:cs typeface="Lato"/>
                <a:sym typeface="Lato"/>
              </a:rPr>
              <a:t>s</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9"/>
          <p:cNvSpPr txBox="1"/>
          <p:nvPr>
            <p:ph type="title"/>
          </p:nvPr>
        </p:nvSpPr>
        <p:spPr>
          <a:xfrm>
            <a:off x="1297500" y="393750"/>
            <a:ext cx="5700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Convolutional Neural Network (CNN) and Deep-Q Learning</a:t>
            </a:r>
            <a:endParaRPr/>
          </a:p>
        </p:txBody>
      </p:sp>
      <p:sp>
        <p:nvSpPr>
          <p:cNvPr id="292" name="Google Shape;292;p29"/>
          <p:cNvSpPr txBox="1"/>
          <p:nvPr>
            <p:ph idx="1" type="body"/>
          </p:nvPr>
        </p:nvSpPr>
        <p:spPr>
          <a:xfrm>
            <a:off x="623700" y="4050525"/>
            <a:ext cx="32802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neural network approximates Q-values for each action based on the state, mapping inputs to Q-value) pairs.</a:t>
            </a:r>
            <a:endParaRPr/>
          </a:p>
        </p:txBody>
      </p:sp>
      <p:sp>
        <p:nvSpPr>
          <p:cNvPr id="293" name="Google Shape;29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29"/>
          <p:cNvPicPr preferRelativeResize="0"/>
          <p:nvPr/>
        </p:nvPicPr>
        <p:blipFill>
          <a:blip r:embed="rId3">
            <a:alphaModFix/>
          </a:blip>
          <a:stretch>
            <a:fillRect/>
          </a:stretch>
        </p:blipFill>
        <p:spPr>
          <a:xfrm>
            <a:off x="710825" y="1532038"/>
            <a:ext cx="2901050" cy="2437225"/>
          </a:xfrm>
          <a:prstGeom prst="rect">
            <a:avLst/>
          </a:prstGeom>
          <a:noFill/>
          <a:ln>
            <a:noFill/>
          </a:ln>
        </p:spPr>
      </p:pic>
      <p:sp>
        <p:nvSpPr>
          <p:cNvPr id="295" name="Google Shape;295;p29"/>
          <p:cNvSpPr txBox="1"/>
          <p:nvPr/>
        </p:nvSpPr>
        <p:spPr>
          <a:xfrm>
            <a:off x="4682575" y="1380150"/>
            <a:ext cx="4036800" cy="117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Benefits of CNN:</a:t>
            </a:r>
            <a:endParaRPr b="1">
              <a:solidFill>
                <a:schemeClr val="lt1"/>
              </a:solidFill>
              <a:latin typeface="Lato"/>
              <a:ea typeface="Lato"/>
              <a:cs typeface="Lato"/>
              <a:sym typeface="Lato"/>
            </a:endParaRPr>
          </a:p>
          <a:p>
            <a:pPr indent="0" lvl="0" marL="0" rtl="0" algn="l">
              <a:spcBef>
                <a:spcPts val="1000"/>
              </a:spcBef>
              <a:spcAft>
                <a:spcPts val="1000"/>
              </a:spcAft>
              <a:buNone/>
            </a:pPr>
            <a:r>
              <a:rPr lang="en">
                <a:solidFill>
                  <a:schemeClr val="lt1"/>
                </a:solidFill>
                <a:latin typeface="Lato"/>
                <a:ea typeface="Lato"/>
                <a:cs typeface="Lato"/>
                <a:sym typeface="Lato"/>
              </a:rPr>
              <a:t>Think image recognition. We treat states as images and use convolutions to look for patterns that yield high rewards.</a:t>
            </a:r>
            <a:endParaRPr>
              <a:solidFill>
                <a:schemeClr val="lt1"/>
              </a:solidFill>
              <a:latin typeface="Lato"/>
              <a:ea typeface="Lato"/>
              <a:cs typeface="Lato"/>
              <a:sym typeface="Lato"/>
            </a:endParaRPr>
          </a:p>
        </p:txBody>
      </p:sp>
      <p:sp>
        <p:nvSpPr>
          <p:cNvPr id="296" name="Google Shape;296;p29"/>
          <p:cNvSpPr/>
          <p:nvPr/>
        </p:nvSpPr>
        <p:spPr>
          <a:xfrm rot="1830542">
            <a:off x="584118" y="2469344"/>
            <a:ext cx="440834" cy="20482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txBox="1"/>
          <p:nvPr/>
        </p:nvSpPr>
        <p:spPr>
          <a:xfrm>
            <a:off x="106325" y="2068375"/>
            <a:ext cx="60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latin typeface="Lato"/>
                <a:ea typeface="Lato"/>
                <a:cs typeface="Lato"/>
                <a:sym typeface="Lato"/>
              </a:rPr>
              <a:t>Input</a:t>
            </a:r>
            <a:endParaRPr>
              <a:solidFill>
                <a:srgbClr val="6AA84F"/>
              </a:solidFill>
              <a:latin typeface="Lato"/>
              <a:ea typeface="Lato"/>
              <a:cs typeface="Lato"/>
              <a:sym typeface="Lato"/>
            </a:endParaRPr>
          </a:p>
        </p:txBody>
      </p:sp>
      <p:sp>
        <p:nvSpPr>
          <p:cNvPr id="298" name="Google Shape;298;p29"/>
          <p:cNvSpPr/>
          <p:nvPr/>
        </p:nvSpPr>
        <p:spPr>
          <a:xfrm rot="8447902">
            <a:off x="3379946" y="2147515"/>
            <a:ext cx="440945" cy="20470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txBox="1"/>
          <p:nvPr/>
        </p:nvSpPr>
        <p:spPr>
          <a:xfrm>
            <a:off x="3611875" y="1668175"/>
            <a:ext cx="7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AA84F"/>
                </a:solidFill>
                <a:latin typeface="Lato"/>
                <a:ea typeface="Lato"/>
                <a:cs typeface="Lato"/>
                <a:sym typeface="Lato"/>
              </a:rPr>
              <a:t>Output</a:t>
            </a:r>
            <a:endParaRPr>
              <a:solidFill>
                <a:srgbClr val="6AA84F"/>
              </a:solidFill>
              <a:latin typeface="Lato"/>
              <a:ea typeface="Lato"/>
              <a:cs typeface="Lato"/>
              <a:sym typeface="Lato"/>
            </a:endParaRPr>
          </a:p>
        </p:txBody>
      </p:sp>
      <p:sp>
        <p:nvSpPr>
          <p:cNvPr id="300" name="Google Shape;300;p29"/>
          <p:cNvSpPr txBox="1"/>
          <p:nvPr/>
        </p:nvSpPr>
        <p:spPr>
          <a:xfrm>
            <a:off x="4682575" y="2627250"/>
            <a:ext cx="4036800" cy="26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Step Function:</a:t>
            </a:r>
            <a:endParaRPr b="1">
              <a:solidFill>
                <a:schemeClr val="lt1"/>
              </a:solidFill>
              <a:latin typeface="Lato"/>
              <a:ea typeface="Lato"/>
              <a:cs typeface="Lato"/>
              <a:sym typeface="Lato"/>
            </a:endParaRPr>
          </a:p>
          <a:p>
            <a:pPr indent="0" lvl="0" marL="0" rtl="0" algn="l">
              <a:spcBef>
                <a:spcPts val="1000"/>
              </a:spcBef>
              <a:spcAft>
                <a:spcPts val="0"/>
              </a:spcAft>
              <a:buNone/>
            </a:pPr>
            <a:r>
              <a:rPr lang="en">
                <a:solidFill>
                  <a:schemeClr val="lt1"/>
                </a:solidFill>
                <a:latin typeface="Lato"/>
                <a:ea typeface="Lato"/>
                <a:cs typeface="Lato"/>
                <a:sym typeface="Lato"/>
              </a:rPr>
              <a:t>Use the Q function to find the action that returns the maximum reward (exploitation).</a:t>
            </a:r>
            <a:endParaRPr>
              <a:solidFill>
                <a:schemeClr val="lt1"/>
              </a:solidFill>
              <a:latin typeface="Lato"/>
              <a:ea typeface="Lato"/>
              <a:cs typeface="Lato"/>
              <a:sym typeface="Lato"/>
            </a:endParaRPr>
          </a:p>
          <a:p>
            <a:pPr indent="0" lvl="0" marL="0" rtl="0" algn="l">
              <a:spcBef>
                <a:spcPts val="1000"/>
              </a:spcBef>
              <a:spcAft>
                <a:spcPts val="0"/>
              </a:spcAft>
              <a:buNone/>
            </a:pPr>
            <a:r>
              <a:rPr b="1" lang="en">
                <a:solidFill>
                  <a:schemeClr val="lt1"/>
                </a:solidFill>
                <a:latin typeface="Lato"/>
                <a:ea typeface="Lato"/>
                <a:cs typeface="Lato"/>
                <a:sym typeface="Lato"/>
              </a:rPr>
              <a:t>Choosing an </a:t>
            </a:r>
            <a:r>
              <a:rPr b="1" lang="en">
                <a:solidFill>
                  <a:schemeClr val="lt1"/>
                </a:solidFill>
                <a:latin typeface="Lato"/>
                <a:ea typeface="Lato"/>
                <a:cs typeface="Lato"/>
                <a:sym typeface="Lato"/>
              </a:rPr>
              <a:t>action</a:t>
            </a:r>
            <a:r>
              <a:rPr b="1" lang="en">
                <a:solidFill>
                  <a:schemeClr val="lt1"/>
                </a:solidFill>
                <a:latin typeface="Lato"/>
                <a:ea typeface="Lato"/>
                <a:cs typeface="Lato"/>
                <a:sym typeface="Lato"/>
              </a:rPr>
              <a:t> based on epsilon decay</a:t>
            </a:r>
            <a:r>
              <a:rPr b="1" lang="en">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l">
              <a:spcBef>
                <a:spcPts val="1000"/>
              </a:spcBef>
              <a:spcAft>
                <a:spcPts val="0"/>
              </a:spcAft>
              <a:buNone/>
            </a:pPr>
            <a:r>
              <a:rPr lang="en">
                <a:solidFill>
                  <a:schemeClr val="lt1"/>
                </a:solidFill>
                <a:latin typeface="Lato"/>
                <a:ea typeface="Lato"/>
                <a:cs typeface="Lato"/>
                <a:sym typeface="Lato"/>
              </a:rPr>
              <a:t>Every so often, the </a:t>
            </a:r>
            <a:r>
              <a:rPr lang="en">
                <a:solidFill>
                  <a:schemeClr val="lt1"/>
                </a:solidFill>
                <a:latin typeface="Lato"/>
                <a:ea typeface="Lato"/>
                <a:cs typeface="Lato"/>
                <a:sym typeface="Lato"/>
              </a:rPr>
              <a:t>network introduces randomness using epsilon. This action deviates from the greedy method (highest q-value) to allow the model to “explore” the landscape. </a:t>
            </a:r>
            <a:endParaRPr>
              <a:solidFill>
                <a:schemeClr val="lt1"/>
              </a:solidFill>
              <a:latin typeface="Lato"/>
              <a:ea typeface="Lato"/>
              <a:cs typeface="Lato"/>
              <a:sym typeface="Lato"/>
            </a:endParaRPr>
          </a:p>
          <a:p>
            <a:pPr indent="0" lvl="0" marL="0" rtl="0" algn="l">
              <a:spcBef>
                <a:spcPts val="1000"/>
              </a:spcBef>
              <a:spcAft>
                <a:spcPts val="1000"/>
              </a:spcAft>
              <a:buNone/>
            </a:pPr>
            <a:r>
              <a:t/>
            </a:r>
            <a:endParaRPr>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type="title"/>
          </p:nvPr>
        </p:nvSpPr>
        <p:spPr>
          <a:xfrm>
            <a:off x="1297500" y="393750"/>
            <a:ext cx="6161700" cy="9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Loss Function, Optimization, Back Propagation</a:t>
            </a:r>
            <a:endParaRPr/>
          </a:p>
        </p:txBody>
      </p:sp>
      <p:sp>
        <p:nvSpPr>
          <p:cNvPr id="306" name="Google Shape;306;p30"/>
          <p:cNvSpPr txBox="1"/>
          <p:nvPr>
            <p:ph idx="1" type="body"/>
          </p:nvPr>
        </p:nvSpPr>
        <p:spPr>
          <a:xfrm>
            <a:off x="272900" y="1557300"/>
            <a:ext cx="4102200" cy="310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Loss Function:</a:t>
            </a:r>
            <a:endParaRPr b="1"/>
          </a:p>
          <a:p>
            <a:pPr indent="0" lvl="0" marL="0" rtl="0" algn="l">
              <a:spcBef>
                <a:spcPts val="1200"/>
              </a:spcBef>
              <a:spcAft>
                <a:spcPts val="0"/>
              </a:spcAft>
              <a:buNone/>
            </a:pPr>
            <a:r>
              <a:rPr lang="en"/>
              <a:t>In learning networks, the loss is calculated as the difference between actual and predicted output. The function used to compute this is known as a loss function (J).</a:t>
            </a:r>
            <a:endParaRPr/>
          </a:p>
          <a:p>
            <a:pPr indent="0" lvl="0" marL="0" rtl="0" algn="l">
              <a:spcBef>
                <a:spcPts val="1200"/>
              </a:spcBef>
              <a:spcAft>
                <a:spcPts val="0"/>
              </a:spcAft>
              <a:buNone/>
            </a:pPr>
            <a:r>
              <a:rPr b="1" lang="en"/>
              <a:t>Back Propagation and Optimization:</a:t>
            </a:r>
            <a:endParaRPr b="1"/>
          </a:p>
          <a:p>
            <a:pPr indent="0" lvl="0" marL="0" rtl="0" algn="l">
              <a:spcBef>
                <a:spcPts val="1200"/>
              </a:spcBef>
              <a:spcAft>
                <a:spcPts val="1200"/>
              </a:spcAft>
              <a:buNone/>
            </a:pPr>
            <a:r>
              <a:rPr lang="en"/>
              <a:t>For accurate predictions, we are </a:t>
            </a:r>
            <a:r>
              <a:rPr lang="en"/>
              <a:t>trying</a:t>
            </a:r>
            <a:r>
              <a:rPr lang="en"/>
              <a:t> to minimize loss. In neural networks, this is done via back propagation.  Optimized gradients are back-propagated through the network, where it is used to modify weights and biases to reduce loss on future predictions. </a:t>
            </a:r>
            <a:endParaRPr/>
          </a:p>
        </p:txBody>
      </p:sp>
      <p:sp>
        <p:nvSpPr>
          <p:cNvPr id="307" name="Google Shape;30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0"/>
          <p:cNvPicPr preferRelativeResize="0"/>
          <p:nvPr/>
        </p:nvPicPr>
        <p:blipFill>
          <a:blip r:embed="rId3">
            <a:alphaModFix/>
          </a:blip>
          <a:stretch>
            <a:fillRect/>
          </a:stretch>
        </p:blipFill>
        <p:spPr>
          <a:xfrm>
            <a:off x="4583100" y="1170622"/>
            <a:ext cx="4206975" cy="2802250"/>
          </a:xfrm>
          <a:prstGeom prst="rect">
            <a:avLst/>
          </a:prstGeom>
          <a:noFill/>
          <a:ln>
            <a:noFill/>
          </a:ln>
        </p:spPr>
      </p:pic>
      <p:sp>
        <p:nvSpPr>
          <p:cNvPr id="309" name="Google Shape;309;p30"/>
          <p:cNvSpPr txBox="1"/>
          <p:nvPr/>
        </p:nvSpPr>
        <p:spPr>
          <a:xfrm>
            <a:off x="4996686" y="4047600"/>
            <a:ext cx="3379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rgbClr val="B7B7B7"/>
                </a:solidFill>
                <a:latin typeface="Lato"/>
                <a:ea typeface="Lato"/>
                <a:cs typeface="Lato"/>
                <a:sym typeface="Lato"/>
              </a:rPr>
              <a:t>Figure 1: Weights modified using an optimization function, where it </a:t>
            </a:r>
            <a:r>
              <a:rPr i="1" lang="en" sz="1200">
                <a:solidFill>
                  <a:srgbClr val="B7B7B7"/>
                </a:solidFill>
                <a:latin typeface="Lato"/>
                <a:ea typeface="Lato"/>
                <a:cs typeface="Lato"/>
                <a:sym typeface="Lato"/>
              </a:rPr>
              <a:t>calculates</a:t>
            </a:r>
            <a:r>
              <a:rPr i="1" lang="en" sz="1200">
                <a:solidFill>
                  <a:srgbClr val="B7B7B7"/>
                </a:solidFill>
                <a:latin typeface="Lato"/>
                <a:ea typeface="Lato"/>
                <a:cs typeface="Lato"/>
                <a:sym typeface="Lato"/>
              </a:rPr>
              <a:t> a gradient.</a:t>
            </a:r>
            <a:endParaRPr i="1" sz="1200">
              <a:solidFill>
                <a:srgbClr val="B7B7B7"/>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Implementation</a:t>
            </a:r>
            <a:endParaRPr/>
          </a:p>
        </p:txBody>
      </p:sp>
      <p:sp>
        <p:nvSpPr>
          <p:cNvPr id="315" name="Google Shape;3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815525" y="574625"/>
            <a:ext cx="6063300" cy="3921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133"/>
              <a:t>Agenda</a:t>
            </a:r>
            <a:endParaRPr sz="3133"/>
          </a:p>
          <a:p>
            <a:pPr indent="0" lvl="0" marL="0" rtl="0" algn="l">
              <a:spcBef>
                <a:spcPts val="0"/>
              </a:spcBef>
              <a:spcAft>
                <a:spcPts val="0"/>
              </a:spcAft>
              <a:buNone/>
            </a:pPr>
            <a:r>
              <a:t/>
            </a:r>
            <a:endParaRPr sz="3133"/>
          </a:p>
          <a:p>
            <a:pPr indent="-385233" lvl="0" marL="457200" rtl="0" algn="l">
              <a:lnSpc>
                <a:spcPct val="115000"/>
              </a:lnSpc>
              <a:spcBef>
                <a:spcPts val="0"/>
              </a:spcBef>
              <a:spcAft>
                <a:spcPts val="0"/>
              </a:spcAft>
              <a:buSzPts val="2467"/>
              <a:buChar char="●"/>
            </a:pPr>
            <a:r>
              <a:rPr lang="en" sz="2466"/>
              <a:t>Intro: Making a game AI</a:t>
            </a:r>
            <a:endParaRPr sz="2466"/>
          </a:p>
          <a:p>
            <a:pPr indent="-385233" lvl="0" marL="457200" rtl="0" algn="l">
              <a:lnSpc>
                <a:spcPct val="115000"/>
              </a:lnSpc>
              <a:spcBef>
                <a:spcPts val="0"/>
              </a:spcBef>
              <a:spcAft>
                <a:spcPts val="0"/>
              </a:spcAft>
              <a:buSzPts val="2467"/>
              <a:buChar char="●"/>
            </a:pPr>
            <a:r>
              <a:rPr lang="en" sz="2466"/>
              <a:t>About the game</a:t>
            </a:r>
            <a:endParaRPr sz="2466"/>
          </a:p>
          <a:p>
            <a:pPr indent="-385233" lvl="0" marL="457200" rtl="0" algn="l">
              <a:lnSpc>
                <a:spcPct val="115000"/>
              </a:lnSpc>
              <a:spcBef>
                <a:spcPts val="0"/>
              </a:spcBef>
              <a:spcAft>
                <a:spcPts val="0"/>
              </a:spcAft>
              <a:buSzPts val="2467"/>
              <a:buChar char="●"/>
            </a:pPr>
            <a:r>
              <a:rPr lang="en" sz="2466"/>
              <a:t>Naive approach: Linear Regression</a:t>
            </a:r>
            <a:endParaRPr sz="2466"/>
          </a:p>
          <a:p>
            <a:pPr indent="-385233" lvl="0" marL="457200" rtl="0" algn="l">
              <a:lnSpc>
                <a:spcPct val="115000"/>
              </a:lnSpc>
              <a:spcBef>
                <a:spcPts val="0"/>
              </a:spcBef>
              <a:spcAft>
                <a:spcPts val="0"/>
              </a:spcAft>
              <a:buSzPts val="2467"/>
              <a:buChar char="●"/>
            </a:pPr>
            <a:r>
              <a:rPr lang="en" sz="2466"/>
              <a:t>Pivot: Reinforcement Learning</a:t>
            </a:r>
            <a:endParaRPr sz="2466"/>
          </a:p>
          <a:p>
            <a:pPr indent="-385233" lvl="0" marL="457200" rtl="0" algn="l">
              <a:lnSpc>
                <a:spcPct val="115000"/>
              </a:lnSpc>
              <a:spcBef>
                <a:spcPts val="0"/>
              </a:spcBef>
              <a:spcAft>
                <a:spcPts val="0"/>
              </a:spcAft>
              <a:buSzPts val="2467"/>
              <a:buChar char="●"/>
            </a:pPr>
            <a:r>
              <a:rPr lang="en" sz="2466"/>
              <a:t>Implementation</a:t>
            </a:r>
            <a:endParaRPr sz="2466"/>
          </a:p>
          <a:p>
            <a:pPr indent="-385233" lvl="0" marL="457200" rtl="0" algn="l">
              <a:lnSpc>
                <a:spcPct val="115000"/>
              </a:lnSpc>
              <a:spcBef>
                <a:spcPts val="0"/>
              </a:spcBef>
              <a:spcAft>
                <a:spcPts val="0"/>
              </a:spcAft>
              <a:buSzPts val="2467"/>
              <a:buChar char="●"/>
            </a:pPr>
            <a:r>
              <a:rPr lang="en" sz="2466"/>
              <a:t>Results</a:t>
            </a:r>
            <a:endParaRPr sz="2466"/>
          </a:p>
        </p:txBody>
      </p:sp>
      <p:sp>
        <p:nvSpPr>
          <p:cNvPr id="142" name="Google Shape;14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RL Reward Design</a:t>
            </a:r>
            <a:endParaRPr/>
          </a:p>
        </p:txBody>
      </p:sp>
      <p:sp>
        <p:nvSpPr>
          <p:cNvPr id="321" name="Google Shape;321;p32"/>
          <p:cNvSpPr txBox="1"/>
          <p:nvPr>
            <p:ph idx="1" type="body"/>
          </p:nvPr>
        </p:nvSpPr>
        <p:spPr>
          <a:xfrm>
            <a:off x="940775" y="1499567"/>
            <a:ext cx="7464300" cy="735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en"/>
              <a:t>We want to maximize Q(state, action)...the reward gain of our action…by predicting which action to take that gives us the highest reward.</a:t>
            </a:r>
            <a:endParaRPr/>
          </a:p>
        </p:txBody>
      </p:sp>
      <p:sp>
        <p:nvSpPr>
          <p:cNvPr id="322" name="Google Shape;32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32"/>
          <p:cNvPicPr preferRelativeResize="0"/>
          <p:nvPr/>
        </p:nvPicPr>
        <p:blipFill>
          <a:blip r:embed="rId3">
            <a:alphaModFix/>
          </a:blip>
          <a:stretch>
            <a:fillRect/>
          </a:stretch>
        </p:blipFill>
        <p:spPr>
          <a:xfrm>
            <a:off x="3164525" y="3014200"/>
            <a:ext cx="2961396" cy="393600"/>
          </a:xfrm>
          <a:prstGeom prst="rect">
            <a:avLst/>
          </a:prstGeom>
          <a:noFill/>
          <a:ln>
            <a:noFill/>
          </a:ln>
        </p:spPr>
      </p:pic>
      <p:sp>
        <p:nvSpPr>
          <p:cNvPr id="324" name="Google Shape;324;p32"/>
          <p:cNvSpPr txBox="1"/>
          <p:nvPr/>
        </p:nvSpPr>
        <p:spPr>
          <a:xfrm>
            <a:off x="4998525" y="2359150"/>
            <a:ext cx="17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predicted action</a:t>
            </a:r>
            <a:endParaRPr>
              <a:solidFill>
                <a:srgbClr val="FF0000"/>
              </a:solidFill>
              <a:latin typeface="Lato"/>
              <a:ea typeface="Lato"/>
              <a:cs typeface="Lato"/>
              <a:sym typeface="Lato"/>
            </a:endParaRPr>
          </a:p>
        </p:txBody>
      </p:sp>
      <p:sp>
        <p:nvSpPr>
          <p:cNvPr id="325" name="Google Shape;325;p32"/>
          <p:cNvSpPr txBox="1"/>
          <p:nvPr/>
        </p:nvSpPr>
        <p:spPr>
          <a:xfrm>
            <a:off x="4000025" y="2359150"/>
            <a:ext cx="75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reward</a:t>
            </a:r>
            <a:endParaRPr>
              <a:solidFill>
                <a:srgbClr val="FF0000"/>
              </a:solidFill>
              <a:latin typeface="Lato"/>
              <a:ea typeface="Lato"/>
              <a:cs typeface="Lato"/>
              <a:sym typeface="Lato"/>
            </a:endParaRPr>
          </a:p>
        </p:txBody>
      </p:sp>
      <p:cxnSp>
        <p:nvCxnSpPr>
          <p:cNvPr id="326" name="Google Shape;326;p32"/>
          <p:cNvCxnSpPr>
            <a:stCxn id="325" idx="2"/>
          </p:cNvCxnSpPr>
          <p:nvPr/>
        </p:nvCxnSpPr>
        <p:spPr>
          <a:xfrm>
            <a:off x="4376675" y="2759350"/>
            <a:ext cx="14400" cy="333300"/>
          </a:xfrm>
          <a:prstGeom prst="straightConnector1">
            <a:avLst/>
          </a:prstGeom>
          <a:noFill/>
          <a:ln cap="flat" cmpd="sng" w="9525">
            <a:solidFill>
              <a:srgbClr val="FF0000"/>
            </a:solidFill>
            <a:prstDash val="solid"/>
            <a:round/>
            <a:headEnd len="med" w="med" type="none"/>
            <a:tailEnd len="med" w="med" type="triangle"/>
          </a:ln>
        </p:spPr>
      </p:cxnSp>
      <p:cxnSp>
        <p:nvCxnSpPr>
          <p:cNvPr id="327" name="Google Shape;327;p32"/>
          <p:cNvCxnSpPr>
            <a:stCxn id="324" idx="2"/>
          </p:cNvCxnSpPr>
          <p:nvPr/>
        </p:nvCxnSpPr>
        <p:spPr>
          <a:xfrm flipH="1">
            <a:off x="5347275" y="2759350"/>
            <a:ext cx="520200" cy="232800"/>
          </a:xfrm>
          <a:prstGeom prst="straightConnector1">
            <a:avLst/>
          </a:prstGeom>
          <a:noFill/>
          <a:ln cap="flat" cmpd="sng" w="9525">
            <a:solidFill>
              <a:srgbClr val="FF0000"/>
            </a:solidFill>
            <a:prstDash val="solid"/>
            <a:round/>
            <a:headEnd len="med" w="med" type="none"/>
            <a:tailEnd len="med" w="med" type="triangle"/>
          </a:ln>
        </p:spPr>
      </p:cxnSp>
      <p:sp>
        <p:nvSpPr>
          <p:cNvPr id="328" name="Google Shape;328;p32"/>
          <p:cNvSpPr txBox="1"/>
          <p:nvPr/>
        </p:nvSpPr>
        <p:spPr>
          <a:xfrm>
            <a:off x="2368525" y="2234575"/>
            <a:ext cx="1386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latin typeface="Lato"/>
                <a:ea typeface="Lato"/>
                <a:cs typeface="Lato"/>
                <a:sym typeface="Lato"/>
              </a:rPr>
              <a:t>Goal:</a:t>
            </a:r>
            <a:endParaRPr>
              <a:solidFill>
                <a:srgbClr val="FF0000"/>
              </a:solidFill>
              <a:latin typeface="Lato"/>
              <a:ea typeface="Lato"/>
              <a:cs typeface="Lato"/>
              <a:sym typeface="Lato"/>
            </a:endParaRPr>
          </a:p>
          <a:p>
            <a:pPr indent="0" lvl="0" marL="0" rtl="0" algn="ctr">
              <a:spcBef>
                <a:spcPts val="0"/>
              </a:spcBef>
              <a:spcAft>
                <a:spcPts val="0"/>
              </a:spcAft>
              <a:buNone/>
            </a:pPr>
            <a:r>
              <a:rPr lang="en">
                <a:solidFill>
                  <a:srgbClr val="FF0000"/>
                </a:solidFill>
                <a:latin typeface="Lato"/>
                <a:ea typeface="Lato"/>
                <a:cs typeface="Lato"/>
                <a:sym typeface="Lato"/>
              </a:rPr>
              <a:t>Maximize this</a:t>
            </a:r>
            <a:endParaRPr>
              <a:solidFill>
                <a:srgbClr val="FF0000"/>
              </a:solidFill>
              <a:latin typeface="Lato"/>
              <a:ea typeface="Lato"/>
              <a:cs typeface="Lato"/>
              <a:sym typeface="Lato"/>
            </a:endParaRPr>
          </a:p>
        </p:txBody>
      </p:sp>
      <p:cxnSp>
        <p:nvCxnSpPr>
          <p:cNvPr id="329" name="Google Shape;329;p32"/>
          <p:cNvCxnSpPr/>
          <p:nvPr/>
        </p:nvCxnSpPr>
        <p:spPr>
          <a:xfrm>
            <a:off x="3061675" y="2759350"/>
            <a:ext cx="212100" cy="313500"/>
          </a:xfrm>
          <a:prstGeom prst="straightConnector1">
            <a:avLst/>
          </a:prstGeom>
          <a:noFill/>
          <a:ln cap="flat" cmpd="sng" w="9525">
            <a:solidFill>
              <a:srgbClr val="FF0000"/>
            </a:solidFill>
            <a:prstDash val="solid"/>
            <a:round/>
            <a:headEnd len="med" w="med" type="none"/>
            <a:tailEnd len="med" w="med" type="triangle"/>
          </a:ln>
        </p:spPr>
      </p:cxnSp>
      <p:sp>
        <p:nvSpPr>
          <p:cNvPr id="330" name="Google Shape;330;p32"/>
          <p:cNvSpPr txBox="1"/>
          <p:nvPr/>
        </p:nvSpPr>
        <p:spPr>
          <a:xfrm>
            <a:off x="1592875" y="2941600"/>
            <a:ext cx="1386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Training rule  </a:t>
            </a:r>
            <a:r>
              <a:rPr lang="en" sz="2300">
                <a:solidFill>
                  <a:srgbClr val="FF0000"/>
                </a:solidFill>
                <a:latin typeface="Lato"/>
                <a:ea typeface="Lato"/>
                <a:cs typeface="Lato"/>
                <a:sym typeface="Lato"/>
              </a:rPr>
              <a:t> {</a:t>
            </a:r>
            <a:endParaRPr sz="2300">
              <a:solidFill>
                <a:srgbClr val="FF0000"/>
              </a:solidFill>
              <a:latin typeface="Lato"/>
              <a:ea typeface="Lato"/>
              <a:cs typeface="Lato"/>
              <a:sym typeface="Lato"/>
            </a:endParaRPr>
          </a:p>
        </p:txBody>
      </p:sp>
      <p:sp>
        <p:nvSpPr>
          <p:cNvPr id="331" name="Google Shape;331;p32"/>
          <p:cNvSpPr txBox="1"/>
          <p:nvPr/>
        </p:nvSpPr>
        <p:spPr>
          <a:xfrm>
            <a:off x="3970100" y="3343738"/>
            <a:ext cx="1148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666666"/>
                </a:solidFill>
                <a:latin typeface="Lato"/>
                <a:ea typeface="Lato"/>
                <a:cs typeface="Lato"/>
                <a:sym typeface="Lato"/>
              </a:rPr>
              <a:t>(Paszke, 2021)</a:t>
            </a:r>
            <a:endParaRPr sz="900">
              <a:solidFill>
                <a:srgbClr val="666666"/>
              </a:solidFill>
              <a:latin typeface="Lato"/>
              <a:ea typeface="Lato"/>
              <a:cs typeface="Lato"/>
              <a:sym typeface="Lato"/>
            </a:endParaRPr>
          </a:p>
        </p:txBody>
      </p:sp>
      <p:sp>
        <p:nvSpPr>
          <p:cNvPr id="332" name="Google Shape;332;p32"/>
          <p:cNvSpPr txBox="1"/>
          <p:nvPr/>
        </p:nvSpPr>
        <p:spPr>
          <a:xfrm>
            <a:off x="2013425" y="3957500"/>
            <a:ext cx="5319000" cy="9852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lt1"/>
              </a:buClr>
              <a:buSzPts val="1300"/>
              <a:buFont typeface="Lato"/>
              <a:buChar char="●"/>
            </a:pPr>
            <a:r>
              <a:rPr b="1" lang="en" sz="1300">
                <a:solidFill>
                  <a:srgbClr val="FFFF00"/>
                </a:solidFill>
                <a:latin typeface="Lato"/>
                <a:ea typeface="Lato"/>
                <a:cs typeface="Lato"/>
                <a:sym typeface="Lato"/>
              </a:rPr>
              <a:t>Reward</a:t>
            </a:r>
            <a:r>
              <a:rPr lang="en" sz="1300">
                <a:solidFill>
                  <a:schemeClr val="lt1"/>
                </a:solidFill>
                <a:latin typeface="Lato"/>
                <a:ea typeface="Lato"/>
                <a:cs typeface="Lato"/>
                <a:sym typeface="Lato"/>
              </a:rPr>
              <a:t> += 10 for collecting one loot.</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b="1" lang="en" sz="1300">
                <a:solidFill>
                  <a:srgbClr val="FFFF00"/>
                </a:solidFill>
                <a:latin typeface="Lato"/>
                <a:ea typeface="Lato"/>
                <a:cs typeface="Lato"/>
                <a:sym typeface="Lato"/>
              </a:rPr>
              <a:t>Reward</a:t>
            </a:r>
            <a:r>
              <a:rPr lang="en" sz="1300">
                <a:solidFill>
                  <a:schemeClr val="lt1"/>
                </a:solidFill>
                <a:latin typeface="Lato"/>
                <a:ea typeface="Lato"/>
                <a:cs typeface="Lato"/>
                <a:sym typeface="Lato"/>
              </a:rPr>
              <a:t> += 100 for collecting </a:t>
            </a:r>
            <a:r>
              <a:rPr b="1" lang="en" sz="1300" u="sng">
                <a:solidFill>
                  <a:schemeClr val="lt1"/>
                </a:solidFill>
                <a:latin typeface="Lato"/>
                <a:ea typeface="Lato"/>
                <a:cs typeface="Lato"/>
                <a:sym typeface="Lato"/>
              </a:rPr>
              <a:t>all</a:t>
            </a:r>
            <a:r>
              <a:rPr lang="en" sz="1300">
                <a:solidFill>
                  <a:schemeClr val="lt1"/>
                </a:solidFill>
                <a:latin typeface="Lato"/>
                <a:ea typeface="Lato"/>
                <a:cs typeface="Lato"/>
                <a:sym typeface="Lato"/>
              </a:rPr>
              <a:t> loot in a game (aka “solving”).</a:t>
            </a:r>
            <a:endParaRPr sz="1300">
              <a:solidFill>
                <a:schemeClr val="lt1"/>
              </a:solidFill>
              <a:latin typeface="Lato"/>
              <a:ea typeface="Lato"/>
              <a:cs typeface="Lato"/>
              <a:sym typeface="Lato"/>
            </a:endParaRPr>
          </a:p>
          <a:p>
            <a:pPr indent="-311150" lvl="0" marL="457200" rtl="0" algn="l">
              <a:lnSpc>
                <a:spcPct val="150000"/>
              </a:lnSpc>
              <a:spcBef>
                <a:spcPts val="0"/>
              </a:spcBef>
              <a:spcAft>
                <a:spcPts val="0"/>
              </a:spcAft>
              <a:buClr>
                <a:schemeClr val="lt1"/>
              </a:buClr>
              <a:buSzPts val="1300"/>
              <a:buFont typeface="Lato"/>
              <a:buChar char="●"/>
            </a:pPr>
            <a:r>
              <a:rPr b="1" lang="en" sz="1300">
                <a:solidFill>
                  <a:srgbClr val="FF0000"/>
                </a:solidFill>
                <a:latin typeface="Lato"/>
                <a:ea typeface="Lato"/>
                <a:cs typeface="Lato"/>
                <a:sym typeface="Lato"/>
              </a:rPr>
              <a:t>Penalty</a:t>
            </a:r>
            <a:r>
              <a:rPr lang="en" sz="1300">
                <a:solidFill>
                  <a:schemeClr val="lt1"/>
                </a:solidFill>
                <a:latin typeface="Lato"/>
                <a:ea typeface="Lato"/>
                <a:cs typeface="Lato"/>
                <a:sym typeface="Lato"/>
              </a:rPr>
              <a:t> -= 0.1 for each step taken not resulting in loot.</a:t>
            </a:r>
            <a:endParaRPr sz="1300">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p:nvPr/>
        </p:nvSpPr>
        <p:spPr>
          <a:xfrm>
            <a:off x="349425" y="1979650"/>
            <a:ext cx="5165100" cy="21522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txBox="1"/>
          <p:nvPr>
            <p:ph type="title"/>
          </p:nvPr>
        </p:nvSpPr>
        <p:spPr>
          <a:xfrm>
            <a:off x="1297500" y="393750"/>
            <a:ext cx="7038900" cy="58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RL Model Design</a:t>
            </a:r>
            <a:endParaRPr/>
          </a:p>
        </p:txBody>
      </p:sp>
      <p:sp>
        <p:nvSpPr>
          <p:cNvPr id="339" name="Google Shape;339;p33"/>
          <p:cNvSpPr txBox="1"/>
          <p:nvPr>
            <p:ph idx="1" type="body"/>
          </p:nvPr>
        </p:nvSpPr>
        <p:spPr>
          <a:xfrm>
            <a:off x="333075" y="1979975"/>
            <a:ext cx="5319600" cy="2152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DQN(</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(conv1): Conv2d(3, 16, kernel_size=(10, 10), stride=(4,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(bn1): BatchNorm2d(16, eps=1e-05, momentum=0.1, affine=True, track_running_stats=True)</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(conv2): Conv2d(16, 32, kernel_size=(10, 10), stride=(4,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(bn2): BatchNorm2d(32, eps=1e-05, momentum=0.1, affine=True, track_running_stats=True)</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(conv3): Conv2d(32, 32, kernel_size=(10, 10), stride=(4, 4))</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(bn3): BatchNorm2d(32, eps=1e-05, momentum=0.1, affine=True, track_running_stats=True)</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  (head): Linear(in_features=512, out_features=8, bias=True)</a:t>
            </a:r>
            <a:endParaRPr sz="1050">
              <a:solidFill>
                <a:srgbClr val="D5D5D5"/>
              </a:solidFill>
              <a:highlight>
                <a:srgbClr val="383838"/>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050">
                <a:solidFill>
                  <a:srgbClr val="D5D5D5"/>
                </a:solidFill>
                <a:highlight>
                  <a:srgbClr val="383838"/>
                </a:highlight>
                <a:latin typeface="Courier New"/>
                <a:ea typeface="Courier New"/>
                <a:cs typeface="Courier New"/>
                <a:sym typeface="Courier New"/>
              </a:rPr>
              <a:t>)</a:t>
            </a:r>
            <a:endParaRPr/>
          </a:p>
        </p:txBody>
      </p:sp>
      <p:sp>
        <p:nvSpPr>
          <p:cNvPr id="340" name="Google Shape;34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33"/>
          <p:cNvSpPr txBox="1"/>
          <p:nvPr/>
        </p:nvSpPr>
        <p:spPr>
          <a:xfrm>
            <a:off x="5870575" y="1150250"/>
            <a:ext cx="29397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Lato"/>
                <a:ea typeface="Lato"/>
                <a:cs typeface="Lato"/>
                <a:sym typeface="Lato"/>
              </a:rPr>
              <a:t>Conv2D</a:t>
            </a:r>
            <a:endParaRPr b="1">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Process input data with convolutions.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BatchNorm2D</a:t>
            </a:r>
            <a:endParaRPr b="1">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Normalize values from [0, 1] for stability and speed.</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a:solidFill>
                  <a:schemeClr val="lt1"/>
                </a:solidFill>
                <a:latin typeface="Lato"/>
                <a:ea typeface="Lato"/>
                <a:cs typeface="Lato"/>
                <a:sym typeface="Lato"/>
              </a:rPr>
              <a:t>Linear</a:t>
            </a:r>
            <a:endParaRPr b="1">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Fully-connected layer.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8 outputs for each possible action.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b="1" lang="en" sz="1200">
                <a:solidFill>
                  <a:srgbClr val="FF0000"/>
                </a:solidFill>
                <a:latin typeface="Lato"/>
                <a:ea typeface="Lato"/>
                <a:cs typeface="Lato"/>
                <a:sym typeface="Lato"/>
              </a:rPr>
              <a:t>NOTE:</a:t>
            </a:r>
            <a:r>
              <a:rPr lang="en" sz="1200">
                <a:solidFill>
                  <a:schemeClr val="lt1"/>
                </a:solidFill>
                <a:latin typeface="Lato"/>
                <a:ea typeface="Lato"/>
                <a:cs typeface="Lato"/>
                <a:sym typeface="Lato"/>
              </a:rPr>
              <a:t> these parameters were </a:t>
            </a:r>
            <a:r>
              <a:rPr i="1" lang="en" sz="1200">
                <a:solidFill>
                  <a:schemeClr val="lt1"/>
                </a:solidFill>
                <a:latin typeface="Lato"/>
                <a:ea typeface="Lato"/>
                <a:cs typeface="Lato"/>
                <a:sym typeface="Lato"/>
              </a:rPr>
              <a:t>not </a:t>
            </a:r>
            <a:r>
              <a:rPr lang="en" sz="1200">
                <a:solidFill>
                  <a:schemeClr val="lt1"/>
                </a:solidFill>
                <a:latin typeface="Lato"/>
                <a:ea typeface="Lato"/>
                <a:cs typeface="Lato"/>
                <a:sym typeface="Lato"/>
              </a:rPr>
              <a:t>tuned thoroughly.</a:t>
            </a:r>
            <a:endParaRPr sz="1200">
              <a:solidFill>
                <a:schemeClr val="lt1"/>
              </a:solidFill>
              <a:latin typeface="Lato"/>
              <a:ea typeface="Lato"/>
              <a:cs typeface="Lato"/>
              <a:sym typeface="Lato"/>
            </a:endParaRPr>
          </a:p>
        </p:txBody>
      </p:sp>
      <p:sp>
        <p:nvSpPr>
          <p:cNvPr id="342" name="Google Shape;342;p33"/>
          <p:cNvSpPr txBox="1"/>
          <p:nvPr/>
        </p:nvSpPr>
        <p:spPr>
          <a:xfrm>
            <a:off x="291325" y="1677675"/>
            <a:ext cx="210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Initial design (unoptimized):</a:t>
            </a:r>
            <a:endParaRPr sz="1200">
              <a:solidFill>
                <a:schemeClr val="lt1"/>
              </a:solidFill>
              <a:latin typeface="Lato"/>
              <a:ea typeface="Lato"/>
              <a:cs typeface="Lato"/>
              <a:sym typeface="Lato"/>
            </a:endParaRPr>
          </a:p>
        </p:txBody>
      </p:sp>
      <p:sp>
        <p:nvSpPr>
          <p:cNvPr id="343" name="Google Shape;343;p33"/>
          <p:cNvSpPr txBox="1"/>
          <p:nvPr/>
        </p:nvSpPr>
        <p:spPr>
          <a:xfrm>
            <a:off x="3665250" y="4727163"/>
            <a:ext cx="114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Lato"/>
                <a:ea typeface="Lato"/>
                <a:cs typeface="Lato"/>
                <a:sym typeface="Lato"/>
              </a:rPr>
              <a:t>(Paszke, 2021)</a:t>
            </a:r>
            <a:endParaRPr sz="1200">
              <a:solidFill>
                <a:srgbClr val="666666"/>
              </a:solidFill>
              <a:latin typeface="Lato"/>
              <a:ea typeface="Lato"/>
              <a:cs typeface="Lato"/>
              <a:sym typeface="Lato"/>
            </a:endParaRPr>
          </a:p>
        </p:txBody>
      </p:sp>
      <p:cxnSp>
        <p:nvCxnSpPr>
          <p:cNvPr id="344" name="Google Shape;344;p33"/>
          <p:cNvCxnSpPr/>
          <p:nvPr/>
        </p:nvCxnSpPr>
        <p:spPr>
          <a:xfrm>
            <a:off x="247350" y="2335301"/>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45" name="Google Shape;345;p33"/>
          <p:cNvCxnSpPr/>
          <p:nvPr/>
        </p:nvCxnSpPr>
        <p:spPr>
          <a:xfrm>
            <a:off x="247350" y="2483875"/>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46" name="Google Shape;346;p33"/>
          <p:cNvCxnSpPr/>
          <p:nvPr/>
        </p:nvCxnSpPr>
        <p:spPr>
          <a:xfrm>
            <a:off x="247350" y="2807051"/>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47" name="Google Shape;347;p33"/>
          <p:cNvCxnSpPr/>
          <p:nvPr/>
        </p:nvCxnSpPr>
        <p:spPr>
          <a:xfrm>
            <a:off x="251176" y="2970175"/>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48" name="Google Shape;348;p33"/>
          <p:cNvCxnSpPr/>
          <p:nvPr/>
        </p:nvCxnSpPr>
        <p:spPr>
          <a:xfrm>
            <a:off x="247727" y="3285699"/>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49" name="Google Shape;349;p33"/>
          <p:cNvCxnSpPr/>
          <p:nvPr/>
        </p:nvCxnSpPr>
        <p:spPr>
          <a:xfrm>
            <a:off x="244278" y="3441548"/>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50" name="Google Shape;350;p33"/>
          <p:cNvCxnSpPr/>
          <p:nvPr/>
        </p:nvCxnSpPr>
        <p:spPr>
          <a:xfrm>
            <a:off x="244278" y="3764724"/>
            <a:ext cx="334800" cy="0"/>
          </a:xfrm>
          <a:prstGeom prst="straightConnector1">
            <a:avLst/>
          </a:prstGeom>
          <a:noFill/>
          <a:ln cap="flat" cmpd="sng" w="9525">
            <a:solidFill>
              <a:srgbClr val="FF0000"/>
            </a:solidFill>
            <a:prstDash val="solid"/>
            <a:round/>
            <a:headEnd len="med" w="med" type="none"/>
            <a:tailEnd len="med" w="med" type="triangle"/>
          </a:ln>
        </p:spPr>
      </p:cxnSp>
      <p:cxnSp>
        <p:nvCxnSpPr>
          <p:cNvPr id="351" name="Google Shape;351;p33"/>
          <p:cNvCxnSpPr/>
          <p:nvPr/>
        </p:nvCxnSpPr>
        <p:spPr>
          <a:xfrm>
            <a:off x="3135575" y="3855800"/>
            <a:ext cx="11277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4"/>
          <p:cNvSpPr txBox="1"/>
          <p:nvPr/>
        </p:nvSpPr>
        <p:spPr>
          <a:xfrm>
            <a:off x="4700163" y="1521675"/>
            <a:ext cx="139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Feed forward</a:t>
            </a:r>
            <a:endParaRPr sz="1000">
              <a:solidFill>
                <a:schemeClr val="lt1"/>
              </a:solidFill>
              <a:latin typeface="Lato"/>
              <a:ea typeface="Lato"/>
              <a:cs typeface="Lato"/>
              <a:sym typeface="Lato"/>
            </a:endParaRPr>
          </a:p>
        </p:txBody>
      </p:sp>
      <p:sp>
        <p:nvSpPr>
          <p:cNvPr id="357" name="Google Shape;357;p34"/>
          <p:cNvSpPr/>
          <p:nvPr/>
        </p:nvSpPr>
        <p:spPr>
          <a:xfrm>
            <a:off x="271250" y="1936400"/>
            <a:ext cx="3048300" cy="272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4"/>
          <p:cNvSpPr txBox="1"/>
          <p:nvPr>
            <p:ph type="title"/>
          </p:nvPr>
        </p:nvSpPr>
        <p:spPr>
          <a:xfrm>
            <a:off x="1297500" y="393750"/>
            <a:ext cx="45480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RL Model Design (Abstract)</a:t>
            </a:r>
            <a:endParaRPr/>
          </a:p>
        </p:txBody>
      </p:sp>
      <p:sp>
        <p:nvSpPr>
          <p:cNvPr id="359" name="Google Shape;359;p34"/>
          <p:cNvSpPr txBox="1"/>
          <p:nvPr>
            <p:ph idx="12" type="sldNum"/>
          </p:nvPr>
        </p:nvSpPr>
        <p:spPr>
          <a:xfrm>
            <a:off x="123983" y="46823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0" name="Google Shape;360;p34"/>
          <p:cNvPicPr preferRelativeResize="0"/>
          <p:nvPr/>
        </p:nvPicPr>
        <p:blipFill>
          <a:blip r:embed="rId3">
            <a:alphaModFix/>
          </a:blip>
          <a:stretch>
            <a:fillRect/>
          </a:stretch>
        </p:blipFill>
        <p:spPr>
          <a:xfrm>
            <a:off x="1847648" y="2732100"/>
            <a:ext cx="1309766" cy="1303226"/>
          </a:xfrm>
          <a:prstGeom prst="rect">
            <a:avLst/>
          </a:prstGeom>
          <a:noFill/>
          <a:ln>
            <a:noFill/>
          </a:ln>
        </p:spPr>
      </p:pic>
      <p:pic>
        <p:nvPicPr>
          <p:cNvPr id="361" name="Google Shape;361;p34"/>
          <p:cNvPicPr preferRelativeResize="0"/>
          <p:nvPr/>
        </p:nvPicPr>
        <p:blipFill rotWithShape="1">
          <a:blip r:embed="rId3">
            <a:alphaModFix/>
          </a:blip>
          <a:srcRect b="61065" l="0" r="61065" t="0"/>
          <a:stretch/>
        </p:blipFill>
        <p:spPr>
          <a:xfrm>
            <a:off x="3684912" y="2690203"/>
            <a:ext cx="522701" cy="520083"/>
          </a:xfrm>
          <a:prstGeom prst="rect">
            <a:avLst/>
          </a:prstGeom>
          <a:noFill/>
          <a:ln>
            <a:noFill/>
          </a:ln>
          <a:effectLst>
            <a:outerShdw blurRad="57150" rotWithShape="0" algn="bl" dir="5400000" dist="19050">
              <a:srgbClr val="000000">
                <a:alpha val="50000"/>
              </a:srgbClr>
            </a:outerShdw>
          </a:effectLst>
        </p:spPr>
      </p:pic>
      <p:pic>
        <p:nvPicPr>
          <p:cNvPr id="362" name="Google Shape;362;p34"/>
          <p:cNvPicPr preferRelativeResize="0"/>
          <p:nvPr/>
        </p:nvPicPr>
        <p:blipFill rotWithShape="1">
          <a:blip r:embed="rId3">
            <a:alphaModFix/>
          </a:blip>
          <a:srcRect b="42713" l="32624" r="15219" t="0"/>
          <a:stretch/>
        </p:blipFill>
        <p:spPr>
          <a:xfrm>
            <a:off x="3969681" y="2821865"/>
            <a:ext cx="475889" cy="520083"/>
          </a:xfrm>
          <a:prstGeom prst="rect">
            <a:avLst/>
          </a:prstGeom>
          <a:noFill/>
          <a:ln>
            <a:noFill/>
          </a:ln>
          <a:effectLst>
            <a:outerShdw blurRad="57150" rotWithShape="0" algn="bl" dir="5400000" dist="19050">
              <a:srgbClr val="000000">
                <a:alpha val="50000"/>
              </a:srgbClr>
            </a:outerShdw>
          </a:effectLst>
        </p:spPr>
      </p:pic>
      <p:pic>
        <p:nvPicPr>
          <p:cNvPr id="363" name="Google Shape;363;p34"/>
          <p:cNvPicPr preferRelativeResize="0"/>
          <p:nvPr/>
        </p:nvPicPr>
        <p:blipFill rotWithShape="1">
          <a:blip r:embed="rId3">
            <a:alphaModFix/>
          </a:blip>
          <a:srcRect b="46943" l="47843" r="0" t="0"/>
          <a:stretch/>
        </p:blipFill>
        <p:spPr>
          <a:xfrm>
            <a:off x="4207615" y="2984004"/>
            <a:ext cx="475889" cy="481681"/>
          </a:xfrm>
          <a:prstGeom prst="rect">
            <a:avLst/>
          </a:prstGeom>
          <a:noFill/>
          <a:ln>
            <a:noFill/>
          </a:ln>
          <a:effectLst>
            <a:outerShdw blurRad="57150" rotWithShape="0" algn="bl" dir="5400000" dist="19050">
              <a:srgbClr val="000000">
                <a:alpha val="50000"/>
              </a:srgbClr>
            </a:outerShdw>
          </a:effectLst>
        </p:spPr>
      </p:pic>
      <p:pic>
        <p:nvPicPr>
          <p:cNvPr id="364" name="Google Shape;364;p34"/>
          <p:cNvPicPr preferRelativeResize="0"/>
          <p:nvPr/>
        </p:nvPicPr>
        <p:blipFill rotWithShape="1">
          <a:blip r:embed="rId3">
            <a:alphaModFix/>
          </a:blip>
          <a:srcRect b="0" l="0" r="47843" t="46943"/>
          <a:stretch/>
        </p:blipFill>
        <p:spPr>
          <a:xfrm>
            <a:off x="3601778" y="3139347"/>
            <a:ext cx="475889" cy="481681"/>
          </a:xfrm>
          <a:prstGeom prst="rect">
            <a:avLst/>
          </a:prstGeom>
          <a:noFill/>
          <a:ln>
            <a:noFill/>
          </a:ln>
          <a:effectLst>
            <a:outerShdw blurRad="57150" rotWithShape="0" algn="bl" dir="5400000" dist="19050">
              <a:srgbClr val="000000">
                <a:alpha val="50000"/>
              </a:srgbClr>
            </a:outerShdw>
          </a:effectLst>
        </p:spPr>
      </p:pic>
      <p:pic>
        <p:nvPicPr>
          <p:cNvPr id="365" name="Google Shape;365;p34"/>
          <p:cNvPicPr preferRelativeResize="0"/>
          <p:nvPr/>
        </p:nvPicPr>
        <p:blipFill rotWithShape="1">
          <a:blip r:embed="rId3">
            <a:alphaModFix/>
          </a:blip>
          <a:srcRect b="10606" l="25183" r="17529" t="36334"/>
          <a:stretch/>
        </p:blipFill>
        <p:spPr>
          <a:xfrm>
            <a:off x="3788939" y="3214361"/>
            <a:ext cx="522701" cy="520083"/>
          </a:xfrm>
          <a:prstGeom prst="rect">
            <a:avLst/>
          </a:prstGeom>
          <a:noFill/>
          <a:ln>
            <a:noFill/>
          </a:ln>
          <a:effectLst>
            <a:outerShdw blurRad="57150" rotWithShape="0" algn="bl" dir="5400000" dist="19050">
              <a:srgbClr val="000000">
                <a:alpha val="50000"/>
              </a:srgbClr>
            </a:outerShdw>
          </a:effectLst>
        </p:spPr>
      </p:pic>
      <p:pic>
        <p:nvPicPr>
          <p:cNvPr id="366" name="Google Shape;366;p34"/>
          <p:cNvPicPr preferRelativeResize="0"/>
          <p:nvPr/>
        </p:nvPicPr>
        <p:blipFill rotWithShape="1">
          <a:blip r:embed="rId3">
            <a:alphaModFix/>
          </a:blip>
          <a:srcRect b="0" l="42713" r="0" t="42713"/>
          <a:stretch/>
        </p:blipFill>
        <p:spPr>
          <a:xfrm>
            <a:off x="4077655" y="3336345"/>
            <a:ext cx="522701" cy="520083"/>
          </a:xfrm>
          <a:prstGeom prst="rect">
            <a:avLst/>
          </a:prstGeom>
          <a:noFill/>
          <a:ln>
            <a:noFill/>
          </a:ln>
          <a:effectLst>
            <a:outerShdw blurRad="57150" rotWithShape="0" algn="bl" dir="5400000" dist="19050">
              <a:srgbClr val="000000">
                <a:alpha val="50000"/>
              </a:srgbClr>
            </a:outerShdw>
          </a:effectLst>
        </p:spPr>
      </p:pic>
      <p:sp>
        <p:nvSpPr>
          <p:cNvPr id="367" name="Google Shape;367;p34"/>
          <p:cNvSpPr txBox="1"/>
          <p:nvPr/>
        </p:nvSpPr>
        <p:spPr>
          <a:xfrm>
            <a:off x="1759304" y="2115700"/>
            <a:ext cx="1309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solidFill>
                  <a:schemeClr val="lt1"/>
                </a:solidFill>
                <a:latin typeface="Lato"/>
                <a:ea typeface="Lato"/>
                <a:cs typeface="Lato"/>
                <a:sym typeface="Lato"/>
              </a:rPr>
              <a:t>Rendered image in custom OpenAI gym environment:</a:t>
            </a:r>
            <a:endParaRPr i="1" sz="1000">
              <a:solidFill>
                <a:schemeClr val="lt1"/>
              </a:solidFill>
              <a:latin typeface="Lato"/>
              <a:ea typeface="Lato"/>
              <a:cs typeface="Lato"/>
              <a:sym typeface="Lato"/>
            </a:endParaRPr>
          </a:p>
        </p:txBody>
      </p:sp>
      <p:sp>
        <p:nvSpPr>
          <p:cNvPr id="368" name="Google Shape;368;p34"/>
          <p:cNvSpPr txBox="1"/>
          <p:nvPr/>
        </p:nvSpPr>
        <p:spPr>
          <a:xfrm>
            <a:off x="3584547" y="2368038"/>
            <a:ext cx="1309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Convolutions</a:t>
            </a:r>
            <a:endParaRPr sz="1000">
              <a:solidFill>
                <a:schemeClr val="lt1"/>
              </a:solidFill>
              <a:latin typeface="Lato"/>
              <a:ea typeface="Lato"/>
              <a:cs typeface="Lato"/>
              <a:sym typeface="Lato"/>
            </a:endParaRPr>
          </a:p>
        </p:txBody>
      </p:sp>
      <p:pic>
        <p:nvPicPr>
          <p:cNvPr id="369" name="Google Shape;369;p34"/>
          <p:cNvPicPr preferRelativeResize="0"/>
          <p:nvPr/>
        </p:nvPicPr>
        <p:blipFill rotWithShape="1">
          <a:blip r:embed="rId3">
            <a:alphaModFix/>
          </a:blip>
          <a:srcRect b="0" l="42713" r="0" t="42713"/>
          <a:stretch/>
        </p:blipFill>
        <p:spPr>
          <a:xfrm>
            <a:off x="5657326" y="2717026"/>
            <a:ext cx="188211" cy="200577"/>
          </a:xfrm>
          <a:prstGeom prst="rect">
            <a:avLst/>
          </a:prstGeom>
          <a:noFill/>
          <a:ln>
            <a:noFill/>
          </a:ln>
          <a:effectLst>
            <a:outerShdw blurRad="57150" rotWithShape="0" algn="bl" dir="5400000" dist="19050">
              <a:srgbClr val="000000">
                <a:alpha val="50000"/>
              </a:srgbClr>
            </a:outerShdw>
          </a:effectLst>
        </p:spPr>
      </p:pic>
      <p:pic>
        <p:nvPicPr>
          <p:cNvPr id="370" name="Google Shape;370;p34"/>
          <p:cNvPicPr preferRelativeResize="0"/>
          <p:nvPr/>
        </p:nvPicPr>
        <p:blipFill rotWithShape="1">
          <a:blip r:embed="rId3">
            <a:alphaModFix/>
          </a:blip>
          <a:srcRect b="0" l="42713" r="0" t="42713"/>
          <a:stretch/>
        </p:blipFill>
        <p:spPr>
          <a:xfrm>
            <a:off x="5771958" y="2839802"/>
            <a:ext cx="188211" cy="200577"/>
          </a:xfrm>
          <a:prstGeom prst="rect">
            <a:avLst/>
          </a:prstGeom>
          <a:noFill/>
          <a:ln>
            <a:noFill/>
          </a:ln>
          <a:effectLst>
            <a:outerShdw blurRad="57150" rotWithShape="0" algn="bl" dir="5400000" dist="19050">
              <a:srgbClr val="000000">
                <a:alpha val="50000"/>
              </a:srgbClr>
            </a:outerShdw>
          </a:effectLst>
        </p:spPr>
      </p:pic>
      <p:pic>
        <p:nvPicPr>
          <p:cNvPr id="371" name="Google Shape;371;p34"/>
          <p:cNvPicPr preferRelativeResize="0"/>
          <p:nvPr/>
        </p:nvPicPr>
        <p:blipFill rotWithShape="1">
          <a:blip r:embed="rId3">
            <a:alphaModFix/>
          </a:blip>
          <a:srcRect b="0" l="42713" r="0" t="42713"/>
          <a:stretch/>
        </p:blipFill>
        <p:spPr>
          <a:xfrm>
            <a:off x="5886591" y="2962578"/>
            <a:ext cx="188211" cy="200577"/>
          </a:xfrm>
          <a:prstGeom prst="rect">
            <a:avLst/>
          </a:prstGeom>
          <a:noFill/>
          <a:ln>
            <a:noFill/>
          </a:ln>
          <a:effectLst>
            <a:outerShdw blurRad="57150" rotWithShape="0" algn="bl" dir="5400000" dist="19050">
              <a:srgbClr val="000000">
                <a:alpha val="50000"/>
              </a:srgbClr>
            </a:outerShdw>
          </a:effectLst>
        </p:spPr>
      </p:pic>
      <p:pic>
        <p:nvPicPr>
          <p:cNvPr id="372" name="Google Shape;372;p34"/>
          <p:cNvPicPr preferRelativeResize="0"/>
          <p:nvPr/>
        </p:nvPicPr>
        <p:blipFill rotWithShape="1">
          <a:blip r:embed="rId3">
            <a:alphaModFix/>
          </a:blip>
          <a:srcRect b="0" l="42713" r="0" t="42713"/>
          <a:stretch/>
        </p:blipFill>
        <p:spPr>
          <a:xfrm>
            <a:off x="6001224" y="3085354"/>
            <a:ext cx="188211" cy="200577"/>
          </a:xfrm>
          <a:prstGeom prst="rect">
            <a:avLst/>
          </a:prstGeom>
          <a:noFill/>
          <a:ln>
            <a:noFill/>
          </a:ln>
          <a:effectLst>
            <a:outerShdw blurRad="57150" rotWithShape="0" algn="bl" dir="5400000" dist="19050">
              <a:srgbClr val="000000">
                <a:alpha val="50000"/>
              </a:srgbClr>
            </a:outerShdw>
          </a:effectLst>
        </p:spPr>
      </p:pic>
      <p:pic>
        <p:nvPicPr>
          <p:cNvPr id="373" name="Google Shape;373;p34"/>
          <p:cNvPicPr preferRelativeResize="0"/>
          <p:nvPr/>
        </p:nvPicPr>
        <p:blipFill rotWithShape="1">
          <a:blip r:embed="rId3">
            <a:alphaModFix/>
          </a:blip>
          <a:srcRect b="0" l="42713" r="0" t="42713"/>
          <a:stretch/>
        </p:blipFill>
        <p:spPr>
          <a:xfrm>
            <a:off x="6115857" y="3208130"/>
            <a:ext cx="188211" cy="200577"/>
          </a:xfrm>
          <a:prstGeom prst="rect">
            <a:avLst/>
          </a:prstGeom>
          <a:noFill/>
          <a:ln>
            <a:noFill/>
          </a:ln>
          <a:effectLst>
            <a:outerShdw blurRad="57150" rotWithShape="0" algn="bl" dir="5400000" dist="19050">
              <a:srgbClr val="000000">
                <a:alpha val="50000"/>
              </a:srgbClr>
            </a:outerShdw>
          </a:effectLst>
        </p:spPr>
      </p:pic>
      <p:pic>
        <p:nvPicPr>
          <p:cNvPr id="374" name="Google Shape;374;p34"/>
          <p:cNvPicPr preferRelativeResize="0"/>
          <p:nvPr/>
        </p:nvPicPr>
        <p:blipFill rotWithShape="1">
          <a:blip r:embed="rId3">
            <a:alphaModFix/>
          </a:blip>
          <a:srcRect b="0" l="42713" r="0" t="42713"/>
          <a:stretch/>
        </p:blipFill>
        <p:spPr>
          <a:xfrm>
            <a:off x="6230489" y="3330906"/>
            <a:ext cx="188211" cy="200577"/>
          </a:xfrm>
          <a:prstGeom prst="rect">
            <a:avLst/>
          </a:prstGeom>
          <a:noFill/>
          <a:ln>
            <a:noFill/>
          </a:ln>
          <a:effectLst>
            <a:outerShdw blurRad="57150" rotWithShape="0" algn="bl" dir="5400000" dist="19050">
              <a:srgbClr val="000000">
                <a:alpha val="50000"/>
              </a:srgbClr>
            </a:outerShdw>
          </a:effectLst>
        </p:spPr>
      </p:pic>
      <p:pic>
        <p:nvPicPr>
          <p:cNvPr id="375" name="Google Shape;375;p34"/>
          <p:cNvPicPr preferRelativeResize="0"/>
          <p:nvPr/>
        </p:nvPicPr>
        <p:blipFill rotWithShape="1">
          <a:blip r:embed="rId3">
            <a:alphaModFix/>
          </a:blip>
          <a:srcRect b="0" l="42713" r="0" t="42713"/>
          <a:stretch/>
        </p:blipFill>
        <p:spPr>
          <a:xfrm>
            <a:off x="5657326" y="2901190"/>
            <a:ext cx="188211" cy="200577"/>
          </a:xfrm>
          <a:prstGeom prst="rect">
            <a:avLst/>
          </a:prstGeom>
          <a:noFill/>
          <a:ln>
            <a:noFill/>
          </a:ln>
          <a:effectLst>
            <a:outerShdw blurRad="57150" rotWithShape="0" algn="bl" dir="5400000" dist="19050">
              <a:srgbClr val="000000">
                <a:alpha val="50000"/>
              </a:srgbClr>
            </a:outerShdw>
          </a:effectLst>
        </p:spPr>
      </p:pic>
      <p:pic>
        <p:nvPicPr>
          <p:cNvPr id="376" name="Google Shape;376;p34"/>
          <p:cNvPicPr preferRelativeResize="0"/>
          <p:nvPr/>
        </p:nvPicPr>
        <p:blipFill rotWithShape="1">
          <a:blip r:embed="rId3">
            <a:alphaModFix/>
          </a:blip>
          <a:srcRect b="0" l="42713" r="0" t="42713"/>
          <a:stretch/>
        </p:blipFill>
        <p:spPr>
          <a:xfrm>
            <a:off x="5771958" y="3023966"/>
            <a:ext cx="188211" cy="200577"/>
          </a:xfrm>
          <a:prstGeom prst="rect">
            <a:avLst/>
          </a:prstGeom>
          <a:noFill/>
          <a:ln>
            <a:noFill/>
          </a:ln>
          <a:effectLst>
            <a:outerShdw blurRad="57150" rotWithShape="0" algn="bl" dir="5400000" dist="19050">
              <a:srgbClr val="000000">
                <a:alpha val="50000"/>
              </a:srgbClr>
            </a:outerShdw>
          </a:effectLst>
        </p:spPr>
      </p:pic>
      <p:pic>
        <p:nvPicPr>
          <p:cNvPr id="377" name="Google Shape;377;p34"/>
          <p:cNvPicPr preferRelativeResize="0"/>
          <p:nvPr/>
        </p:nvPicPr>
        <p:blipFill rotWithShape="1">
          <a:blip r:embed="rId3">
            <a:alphaModFix/>
          </a:blip>
          <a:srcRect b="0" l="42713" r="0" t="42713"/>
          <a:stretch/>
        </p:blipFill>
        <p:spPr>
          <a:xfrm>
            <a:off x="5886591" y="3146742"/>
            <a:ext cx="188211" cy="200577"/>
          </a:xfrm>
          <a:prstGeom prst="rect">
            <a:avLst/>
          </a:prstGeom>
          <a:noFill/>
          <a:ln>
            <a:noFill/>
          </a:ln>
          <a:effectLst>
            <a:outerShdw blurRad="57150" rotWithShape="0" algn="bl" dir="5400000" dist="19050">
              <a:srgbClr val="000000">
                <a:alpha val="50000"/>
              </a:srgbClr>
            </a:outerShdw>
          </a:effectLst>
        </p:spPr>
      </p:pic>
      <p:pic>
        <p:nvPicPr>
          <p:cNvPr id="378" name="Google Shape;378;p34"/>
          <p:cNvPicPr preferRelativeResize="0"/>
          <p:nvPr/>
        </p:nvPicPr>
        <p:blipFill rotWithShape="1">
          <a:blip r:embed="rId3">
            <a:alphaModFix/>
          </a:blip>
          <a:srcRect b="0" l="42713" r="0" t="42713"/>
          <a:stretch/>
        </p:blipFill>
        <p:spPr>
          <a:xfrm>
            <a:off x="6001224" y="3269518"/>
            <a:ext cx="188211" cy="200577"/>
          </a:xfrm>
          <a:prstGeom prst="rect">
            <a:avLst/>
          </a:prstGeom>
          <a:noFill/>
          <a:ln>
            <a:noFill/>
          </a:ln>
          <a:effectLst>
            <a:outerShdw blurRad="57150" rotWithShape="0" algn="bl" dir="5400000" dist="19050">
              <a:srgbClr val="000000">
                <a:alpha val="50000"/>
              </a:srgbClr>
            </a:outerShdw>
          </a:effectLst>
        </p:spPr>
      </p:pic>
      <p:pic>
        <p:nvPicPr>
          <p:cNvPr id="379" name="Google Shape;379;p34"/>
          <p:cNvPicPr preferRelativeResize="0"/>
          <p:nvPr/>
        </p:nvPicPr>
        <p:blipFill rotWithShape="1">
          <a:blip r:embed="rId3">
            <a:alphaModFix/>
          </a:blip>
          <a:srcRect b="0" l="42713" r="0" t="42713"/>
          <a:stretch/>
        </p:blipFill>
        <p:spPr>
          <a:xfrm>
            <a:off x="6115857" y="3392294"/>
            <a:ext cx="188211" cy="200577"/>
          </a:xfrm>
          <a:prstGeom prst="rect">
            <a:avLst/>
          </a:prstGeom>
          <a:noFill/>
          <a:ln>
            <a:noFill/>
          </a:ln>
          <a:effectLst>
            <a:outerShdw blurRad="57150" rotWithShape="0" algn="bl" dir="5400000" dist="19050">
              <a:srgbClr val="000000">
                <a:alpha val="50000"/>
              </a:srgbClr>
            </a:outerShdw>
          </a:effectLst>
        </p:spPr>
      </p:pic>
      <p:pic>
        <p:nvPicPr>
          <p:cNvPr id="380" name="Google Shape;380;p34"/>
          <p:cNvPicPr preferRelativeResize="0"/>
          <p:nvPr/>
        </p:nvPicPr>
        <p:blipFill rotWithShape="1">
          <a:blip r:embed="rId3">
            <a:alphaModFix/>
          </a:blip>
          <a:srcRect b="0" l="42713" r="0" t="42713"/>
          <a:stretch/>
        </p:blipFill>
        <p:spPr>
          <a:xfrm>
            <a:off x="6230489" y="3515070"/>
            <a:ext cx="188211" cy="200577"/>
          </a:xfrm>
          <a:prstGeom prst="rect">
            <a:avLst/>
          </a:prstGeom>
          <a:noFill/>
          <a:ln>
            <a:noFill/>
          </a:ln>
          <a:effectLst>
            <a:outerShdw blurRad="57150" rotWithShape="0" algn="bl" dir="5400000" dist="19050">
              <a:srgbClr val="000000">
                <a:alpha val="50000"/>
              </a:srgbClr>
            </a:outerShdw>
          </a:effectLst>
        </p:spPr>
      </p:pic>
      <p:pic>
        <p:nvPicPr>
          <p:cNvPr id="381" name="Google Shape;381;p34"/>
          <p:cNvPicPr preferRelativeResize="0"/>
          <p:nvPr/>
        </p:nvPicPr>
        <p:blipFill rotWithShape="1">
          <a:blip r:embed="rId3">
            <a:alphaModFix/>
          </a:blip>
          <a:srcRect b="0" l="42713" r="0" t="42713"/>
          <a:stretch/>
        </p:blipFill>
        <p:spPr>
          <a:xfrm>
            <a:off x="5657326" y="3085354"/>
            <a:ext cx="188211" cy="200577"/>
          </a:xfrm>
          <a:prstGeom prst="rect">
            <a:avLst/>
          </a:prstGeom>
          <a:noFill/>
          <a:ln>
            <a:noFill/>
          </a:ln>
          <a:effectLst>
            <a:outerShdw blurRad="57150" rotWithShape="0" algn="bl" dir="5400000" dist="19050">
              <a:srgbClr val="000000">
                <a:alpha val="50000"/>
              </a:srgbClr>
            </a:outerShdw>
          </a:effectLst>
        </p:spPr>
      </p:pic>
      <p:pic>
        <p:nvPicPr>
          <p:cNvPr id="382" name="Google Shape;382;p34"/>
          <p:cNvPicPr preferRelativeResize="0"/>
          <p:nvPr/>
        </p:nvPicPr>
        <p:blipFill rotWithShape="1">
          <a:blip r:embed="rId3">
            <a:alphaModFix/>
          </a:blip>
          <a:srcRect b="0" l="42713" r="0" t="42713"/>
          <a:stretch/>
        </p:blipFill>
        <p:spPr>
          <a:xfrm>
            <a:off x="5771958" y="3208130"/>
            <a:ext cx="188211" cy="200577"/>
          </a:xfrm>
          <a:prstGeom prst="rect">
            <a:avLst/>
          </a:prstGeom>
          <a:noFill/>
          <a:ln>
            <a:noFill/>
          </a:ln>
          <a:effectLst>
            <a:outerShdw blurRad="57150" rotWithShape="0" algn="bl" dir="5400000" dist="19050">
              <a:srgbClr val="000000">
                <a:alpha val="50000"/>
              </a:srgbClr>
            </a:outerShdw>
          </a:effectLst>
        </p:spPr>
      </p:pic>
      <p:pic>
        <p:nvPicPr>
          <p:cNvPr id="383" name="Google Shape;383;p34"/>
          <p:cNvPicPr preferRelativeResize="0"/>
          <p:nvPr/>
        </p:nvPicPr>
        <p:blipFill rotWithShape="1">
          <a:blip r:embed="rId3">
            <a:alphaModFix/>
          </a:blip>
          <a:srcRect b="0" l="42713" r="0" t="42713"/>
          <a:stretch/>
        </p:blipFill>
        <p:spPr>
          <a:xfrm>
            <a:off x="5886591" y="3330906"/>
            <a:ext cx="188211" cy="200577"/>
          </a:xfrm>
          <a:prstGeom prst="rect">
            <a:avLst/>
          </a:prstGeom>
          <a:noFill/>
          <a:ln>
            <a:noFill/>
          </a:ln>
          <a:effectLst>
            <a:outerShdw blurRad="57150" rotWithShape="0" algn="bl" dir="5400000" dist="19050">
              <a:srgbClr val="000000">
                <a:alpha val="50000"/>
              </a:srgbClr>
            </a:outerShdw>
          </a:effectLst>
        </p:spPr>
      </p:pic>
      <p:pic>
        <p:nvPicPr>
          <p:cNvPr id="384" name="Google Shape;384;p34"/>
          <p:cNvPicPr preferRelativeResize="0"/>
          <p:nvPr/>
        </p:nvPicPr>
        <p:blipFill rotWithShape="1">
          <a:blip r:embed="rId3">
            <a:alphaModFix/>
          </a:blip>
          <a:srcRect b="0" l="42713" r="0" t="42713"/>
          <a:stretch/>
        </p:blipFill>
        <p:spPr>
          <a:xfrm>
            <a:off x="6001224" y="3453682"/>
            <a:ext cx="188211" cy="200577"/>
          </a:xfrm>
          <a:prstGeom prst="rect">
            <a:avLst/>
          </a:prstGeom>
          <a:noFill/>
          <a:ln>
            <a:noFill/>
          </a:ln>
          <a:effectLst>
            <a:outerShdw blurRad="57150" rotWithShape="0" algn="bl" dir="5400000" dist="19050">
              <a:srgbClr val="000000">
                <a:alpha val="50000"/>
              </a:srgbClr>
            </a:outerShdw>
          </a:effectLst>
        </p:spPr>
      </p:pic>
      <p:pic>
        <p:nvPicPr>
          <p:cNvPr id="385" name="Google Shape;385;p34"/>
          <p:cNvPicPr preferRelativeResize="0"/>
          <p:nvPr/>
        </p:nvPicPr>
        <p:blipFill rotWithShape="1">
          <a:blip r:embed="rId3">
            <a:alphaModFix/>
          </a:blip>
          <a:srcRect b="0" l="42713" r="0" t="42713"/>
          <a:stretch/>
        </p:blipFill>
        <p:spPr>
          <a:xfrm>
            <a:off x="6115857" y="3576458"/>
            <a:ext cx="188211" cy="200577"/>
          </a:xfrm>
          <a:prstGeom prst="rect">
            <a:avLst/>
          </a:prstGeom>
          <a:noFill/>
          <a:ln>
            <a:noFill/>
          </a:ln>
          <a:effectLst>
            <a:outerShdw blurRad="57150" rotWithShape="0" algn="bl" dir="5400000" dist="19050">
              <a:srgbClr val="000000">
                <a:alpha val="50000"/>
              </a:srgbClr>
            </a:outerShdw>
          </a:effectLst>
        </p:spPr>
      </p:pic>
      <p:pic>
        <p:nvPicPr>
          <p:cNvPr id="386" name="Google Shape;386;p34"/>
          <p:cNvPicPr preferRelativeResize="0"/>
          <p:nvPr/>
        </p:nvPicPr>
        <p:blipFill rotWithShape="1">
          <a:blip r:embed="rId3">
            <a:alphaModFix/>
          </a:blip>
          <a:srcRect b="0" l="42713" r="0" t="42713"/>
          <a:stretch/>
        </p:blipFill>
        <p:spPr>
          <a:xfrm>
            <a:off x="6230489" y="3699234"/>
            <a:ext cx="188211" cy="200577"/>
          </a:xfrm>
          <a:prstGeom prst="rect">
            <a:avLst/>
          </a:prstGeom>
          <a:noFill/>
          <a:ln>
            <a:noFill/>
          </a:ln>
          <a:effectLst>
            <a:outerShdw blurRad="57150" rotWithShape="0" algn="bl" dir="5400000" dist="19050">
              <a:srgbClr val="000000">
                <a:alpha val="50000"/>
              </a:srgbClr>
            </a:outerShdw>
          </a:effectLst>
        </p:spPr>
      </p:pic>
      <p:pic>
        <p:nvPicPr>
          <p:cNvPr id="387" name="Google Shape;387;p34"/>
          <p:cNvPicPr preferRelativeResize="0"/>
          <p:nvPr/>
        </p:nvPicPr>
        <p:blipFill rotWithShape="1">
          <a:blip r:embed="rId3">
            <a:alphaModFix/>
          </a:blip>
          <a:srcRect b="0" l="42713" r="0" t="42713"/>
          <a:stretch/>
        </p:blipFill>
        <p:spPr>
          <a:xfrm>
            <a:off x="5657326" y="3269518"/>
            <a:ext cx="188211" cy="200577"/>
          </a:xfrm>
          <a:prstGeom prst="rect">
            <a:avLst/>
          </a:prstGeom>
          <a:noFill/>
          <a:ln>
            <a:noFill/>
          </a:ln>
          <a:effectLst>
            <a:outerShdw blurRad="57150" rotWithShape="0" algn="bl" dir="5400000" dist="19050">
              <a:srgbClr val="000000">
                <a:alpha val="50000"/>
              </a:srgbClr>
            </a:outerShdw>
          </a:effectLst>
        </p:spPr>
      </p:pic>
      <p:pic>
        <p:nvPicPr>
          <p:cNvPr id="388" name="Google Shape;388;p34"/>
          <p:cNvPicPr preferRelativeResize="0"/>
          <p:nvPr/>
        </p:nvPicPr>
        <p:blipFill rotWithShape="1">
          <a:blip r:embed="rId3">
            <a:alphaModFix/>
          </a:blip>
          <a:srcRect b="0" l="42713" r="0" t="42713"/>
          <a:stretch/>
        </p:blipFill>
        <p:spPr>
          <a:xfrm>
            <a:off x="5771958" y="3392294"/>
            <a:ext cx="188211" cy="200577"/>
          </a:xfrm>
          <a:prstGeom prst="rect">
            <a:avLst/>
          </a:prstGeom>
          <a:noFill/>
          <a:ln>
            <a:noFill/>
          </a:ln>
          <a:effectLst>
            <a:outerShdw blurRad="57150" rotWithShape="0" algn="bl" dir="5400000" dist="19050">
              <a:srgbClr val="000000">
                <a:alpha val="50000"/>
              </a:srgbClr>
            </a:outerShdw>
          </a:effectLst>
        </p:spPr>
      </p:pic>
      <p:pic>
        <p:nvPicPr>
          <p:cNvPr id="389" name="Google Shape;389;p34"/>
          <p:cNvPicPr preferRelativeResize="0"/>
          <p:nvPr/>
        </p:nvPicPr>
        <p:blipFill rotWithShape="1">
          <a:blip r:embed="rId3">
            <a:alphaModFix/>
          </a:blip>
          <a:srcRect b="0" l="42713" r="0" t="42713"/>
          <a:stretch/>
        </p:blipFill>
        <p:spPr>
          <a:xfrm>
            <a:off x="5886591" y="3515070"/>
            <a:ext cx="188211" cy="200577"/>
          </a:xfrm>
          <a:prstGeom prst="rect">
            <a:avLst/>
          </a:prstGeom>
          <a:noFill/>
          <a:ln>
            <a:noFill/>
          </a:ln>
          <a:effectLst>
            <a:outerShdw blurRad="57150" rotWithShape="0" algn="bl" dir="5400000" dist="19050">
              <a:srgbClr val="000000">
                <a:alpha val="50000"/>
              </a:srgbClr>
            </a:outerShdw>
          </a:effectLst>
        </p:spPr>
      </p:pic>
      <p:pic>
        <p:nvPicPr>
          <p:cNvPr id="390" name="Google Shape;390;p34"/>
          <p:cNvPicPr preferRelativeResize="0"/>
          <p:nvPr/>
        </p:nvPicPr>
        <p:blipFill rotWithShape="1">
          <a:blip r:embed="rId3">
            <a:alphaModFix/>
          </a:blip>
          <a:srcRect b="0" l="42713" r="0" t="42713"/>
          <a:stretch/>
        </p:blipFill>
        <p:spPr>
          <a:xfrm>
            <a:off x="6001224" y="3637846"/>
            <a:ext cx="188211" cy="200577"/>
          </a:xfrm>
          <a:prstGeom prst="rect">
            <a:avLst/>
          </a:prstGeom>
          <a:noFill/>
          <a:ln>
            <a:noFill/>
          </a:ln>
          <a:effectLst>
            <a:outerShdw blurRad="57150" rotWithShape="0" algn="bl" dir="5400000" dist="19050">
              <a:srgbClr val="000000">
                <a:alpha val="50000"/>
              </a:srgbClr>
            </a:outerShdw>
          </a:effectLst>
        </p:spPr>
      </p:pic>
      <p:pic>
        <p:nvPicPr>
          <p:cNvPr id="391" name="Google Shape;391;p34"/>
          <p:cNvPicPr preferRelativeResize="0"/>
          <p:nvPr/>
        </p:nvPicPr>
        <p:blipFill rotWithShape="1">
          <a:blip r:embed="rId3">
            <a:alphaModFix/>
          </a:blip>
          <a:srcRect b="0" l="42713" r="0" t="42713"/>
          <a:stretch/>
        </p:blipFill>
        <p:spPr>
          <a:xfrm>
            <a:off x="6115857" y="3760622"/>
            <a:ext cx="188211" cy="200577"/>
          </a:xfrm>
          <a:prstGeom prst="rect">
            <a:avLst/>
          </a:prstGeom>
          <a:noFill/>
          <a:ln>
            <a:noFill/>
          </a:ln>
          <a:effectLst>
            <a:outerShdw blurRad="57150" rotWithShape="0" algn="bl" dir="5400000" dist="19050">
              <a:srgbClr val="000000">
                <a:alpha val="50000"/>
              </a:srgbClr>
            </a:outerShdw>
          </a:effectLst>
        </p:spPr>
      </p:pic>
      <p:pic>
        <p:nvPicPr>
          <p:cNvPr id="392" name="Google Shape;392;p34"/>
          <p:cNvPicPr preferRelativeResize="0"/>
          <p:nvPr/>
        </p:nvPicPr>
        <p:blipFill rotWithShape="1">
          <a:blip r:embed="rId3">
            <a:alphaModFix/>
          </a:blip>
          <a:srcRect b="0" l="42713" r="0" t="42713"/>
          <a:stretch/>
        </p:blipFill>
        <p:spPr>
          <a:xfrm>
            <a:off x="6230489" y="3883398"/>
            <a:ext cx="188211" cy="200577"/>
          </a:xfrm>
          <a:prstGeom prst="rect">
            <a:avLst/>
          </a:prstGeom>
          <a:noFill/>
          <a:ln>
            <a:noFill/>
          </a:ln>
          <a:effectLst>
            <a:outerShdw blurRad="57150" rotWithShape="0" algn="bl" dir="5400000" dist="19050">
              <a:srgbClr val="000000">
                <a:alpha val="50000"/>
              </a:srgbClr>
            </a:outerShdw>
          </a:effectLst>
        </p:spPr>
      </p:pic>
      <p:sp>
        <p:nvSpPr>
          <p:cNvPr id="393" name="Google Shape;393;p34"/>
          <p:cNvSpPr txBox="1"/>
          <p:nvPr/>
        </p:nvSpPr>
        <p:spPr>
          <a:xfrm>
            <a:off x="5530325" y="2364888"/>
            <a:ext cx="139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C</a:t>
            </a:r>
            <a:r>
              <a:rPr lang="en" sz="1000">
                <a:solidFill>
                  <a:schemeClr val="lt1"/>
                </a:solidFill>
                <a:latin typeface="Lato"/>
                <a:ea typeface="Lato"/>
                <a:cs typeface="Lato"/>
                <a:sym typeface="Lato"/>
              </a:rPr>
              <a:t>onvolutions</a:t>
            </a:r>
            <a:endParaRPr sz="1000">
              <a:solidFill>
                <a:schemeClr val="lt1"/>
              </a:solidFill>
              <a:latin typeface="Lato"/>
              <a:ea typeface="Lato"/>
              <a:cs typeface="Lato"/>
              <a:sym typeface="Lato"/>
            </a:endParaRPr>
          </a:p>
        </p:txBody>
      </p:sp>
      <p:sp>
        <p:nvSpPr>
          <p:cNvPr id="394" name="Google Shape;394;p34"/>
          <p:cNvSpPr txBox="1"/>
          <p:nvPr/>
        </p:nvSpPr>
        <p:spPr>
          <a:xfrm>
            <a:off x="4881387" y="2939338"/>
            <a:ext cx="86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Normalize</a:t>
            </a:r>
            <a:endParaRPr sz="1000">
              <a:solidFill>
                <a:schemeClr val="lt1"/>
              </a:solidFill>
              <a:latin typeface="Lato"/>
              <a:ea typeface="Lato"/>
              <a:cs typeface="Lato"/>
              <a:sym typeface="Lato"/>
            </a:endParaRPr>
          </a:p>
        </p:txBody>
      </p:sp>
      <p:sp>
        <p:nvSpPr>
          <p:cNvPr id="395" name="Google Shape;395;p34"/>
          <p:cNvSpPr/>
          <p:nvPr/>
        </p:nvSpPr>
        <p:spPr>
          <a:xfrm>
            <a:off x="5019375" y="3222838"/>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095575" y="3299038"/>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5171775" y="3375238"/>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a:off x="5247975" y="3451438"/>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txBox="1"/>
          <p:nvPr/>
        </p:nvSpPr>
        <p:spPr>
          <a:xfrm>
            <a:off x="6254524" y="2966800"/>
            <a:ext cx="86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Normalize</a:t>
            </a:r>
            <a:endParaRPr sz="1000">
              <a:solidFill>
                <a:schemeClr val="lt1"/>
              </a:solidFill>
              <a:latin typeface="Lato"/>
              <a:ea typeface="Lato"/>
              <a:cs typeface="Lato"/>
              <a:sym typeface="Lato"/>
            </a:endParaRPr>
          </a:p>
        </p:txBody>
      </p:sp>
      <p:sp>
        <p:nvSpPr>
          <p:cNvPr id="400" name="Google Shape;400;p34"/>
          <p:cNvSpPr/>
          <p:nvPr/>
        </p:nvSpPr>
        <p:spPr>
          <a:xfrm>
            <a:off x="6621113" y="3250300"/>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6697313" y="3326500"/>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6773513" y="3402700"/>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6849713" y="3478900"/>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34"/>
          <p:cNvPicPr preferRelativeResize="0"/>
          <p:nvPr/>
        </p:nvPicPr>
        <p:blipFill>
          <a:blip r:embed="rId4">
            <a:alphaModFix/>
          </a:blip>
          <a:stretch>
            <a:fillRect/>
          </a:stretch>
        </p:blipFill>
        <p:spPr>
          <a:xfrm>
            <a:off x="330324" y="2213122"/>
            <a:ext cx="1271025" cy="2339085"/>
          </a:xfrm>
          <a:prstGeom prst="rect">
            <a:avLst/>
          </a:prstGeom>
          <a:noFill/>
          <a:ln>
            <a:noFill/>
          </a:ln>
        </p:spPr>
      </p:pic>
      <p:cxnSp>
        <p:nvCxnSpPr>
          <p:cNvPr id="405" name="Google Shape;405;p34"/>
          <p:cNvCxnSpPr>
            <a:stCxn id="404" idx="3"/>
            <a:endCxn id="360" idx="1"/>
          </p:cNvCxnSpPr>
          <p:nvPr/>
        </p:nvCxnSpPr>
        <p:spPr>
          <a:xfrm>
            <a:off x="1601349" y="3382665"/>
            <a:ext cx="246300" cy="900"/>
          </a:xfrm>
          <a:prstGeom prst="straightConnector1">
            <a:avLst/>
          </a:prstGeom>
          <a:noFill/>
          <a:ln cap="flat" cmpd="sng" w="19050">
            <a:solidFill>
              <a:srgbClr val="FF0000"/>
            </a:solidFill>
            <a:prstDash val="solid"/>
            <a:round/>
            <a:headEnd len="med" w="med" type="none"/>
            <a:tailEnd len="med" w="med" type="triangle"/>
          </a:ln>
        </p:spPr>
      </p:cxnSp>
      <p:sp>
        <p:nvSpPr>
          <p:cNvPr id="406" name="Google Shape;406;p34"/>
          <p:cNvSpPr txBox="1"/>
          <p:nvPr/>
        </p:nvSpPr>
        <p:spPr>
          <a:xfrm>
            <a:off x="221000" y="1910425"/>
            <a:ext cx="1456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Input (RGB tensor):</a:t>
            </a:r>
            <a:endParaRPr sz="1000">
              <a:latin typeface="Lato"/>
              <a:ea typeface="Lato"/>
              <a:cs typeface="Lato"/>
              <a:sym typeface="Lato"/>
            </a:endParaRPr>
          </a:p>
        </p:txBody>
      </p:sp>
      <p:cxnSp>
        <p:nvCxnSpPr>
          <p:cNvPr id="407" name="Google Shape;407;p34"/>
          <p:cNvCxnSpPr>
            <a:stCxn id="360" idx="3"/>
            <a:endCxn id="364" idx="1"/>
          </p:cNvCxnSpPr>
          <p:nvPr/>
        </p:nvCxnSpPr>
        <p:spPr>
          <a:xfrm flipH="1" rot="10800000">
            <a:off x="3157414" y="3380113"/>
            <a:ext cx="444300" cy="3600"/>
          </a:xfrm>
          <a:prstGeom prst="straightConnector1">
            <a:avLst/>
          </a:prstGeom>
          <a:noFill/>
          <a:ln cap="flat" cmpd="sng" w="9525">
            <a:solidFill>
              <a:srgbClr val="FF0000"/>
            </a:solidFill>
            <a:prstDash val="solid"/>
            <a:round/>
            <a:headEnd len="med" w="med" type="none"/>
            <a:tailEnd len="med" w="med" type="triangle"/>
          </a:ln>
        </p:spPr>
      </p:cxnSp>
      <p:sp>
        <p:nvSpPr>
          <p:cNvPr id="408" name="Google Shape;408;p34"/>
          <p:cNvSpPr txBox="1"/>
          <p:nvPr/>
        </p:nvSpPr>
        <p:spPr>
          <a:xfrm rot="5400000">
            <a:off x="7149398" y="2983334"/>
            <a:ext cx="343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Lato"/>
                <a:ea typeface="Lato"/>
                <a:cs typeface="Lato"/>
                <a:sym typeface="Lato"/>
              </a:rPr>
              <a:t>…</a:t>
            </a:r>
            <a:endParaRPr sz="1700">
              <a:solidFill>
                <a:schemeClr val="lt1"/>
              </a:solidFill>
              <a:latin typeface="Lato"/>
              <a:ea typeface="Lato"/>
              <a:cs typeface="Lato"/>
              <a:sym typeface="Lato"/>
            </a:endParaRPr>
          </a:p>
        </p:txBody>
      </p:sp>
      <p:sp>
        <p:nvSpPr>
          <p:cNvPr id="409" name="Google Shape;409;p34"/>
          <p:cNvSpPr/>
          <p:nvPr/>
        </p:nvSpPr>
        <p:spPr>
          <a:xfrm>
            <a:off x="7564013" y="1895688"/>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7564013" y="2230626"/>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7564013" y="2565563"/>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a:off x="7564013" y="2900501"/>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3" name="Google Shape;413;p34"/>
          <p:cNvSpPr/>
          <p:nvPr/>
        </p:nvSpPr>
        <p:spPr>
          <a:xfrm>
            <a:off x="7564013" y="3235439"/>
            <a:ext cx="188100" cy="188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4" name="Google Shape;414;p34"/>
          <p:cNvSpPr/>
          <p:nvPr/>
        </p:nvSpPr>
        <p:spPr>
          <a:xfrm>
            <a:off x="7564013" y="3570376"/>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5" name="Google Shape;415;p34"/>
          <p:cNvSpPr/>
          <p:nvPr/>
        </p:nvSpPr>
        <p:spPr>
          <a:xfrm>
            <a:off x="7564013" y="3905314"/>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6" name="Google Shape;416;p34"/>
          <p:cNvSpPr/>
          <p:nvPr/>
        </p:nvSpPr>
        <p:spPr>
          <a:xfrm>
            <a:off x="7564013" y="4250298"/>
            <a:ext cx="188100" cy="18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17" name="Google Shape;417;p34"/>
          <p:cNvSpPr txBox="1"/>
          <p:nvPr/>
        </p:nvSpPr>
        <p:spPr>
          <a:xfrm>
            <a:off x="7094025" y="1558501"/>
            <a:ext cx="1271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Lato"/>
                <a:ea typeface="Lato"/>
                <a:cs typeface="Lato"/>
                <a:sym typeface="Lato"/>
              </a:rPr>
              <a:t>Outputs</a:t>
            </a:r>
            <a:endParaRPr sz="900">
              <a:solidFill>
                <a:schemeClr val="lt1"/>
              </a:solidFill>
              <a:latin typeface="Lato"/>
              <a:ea typeface="Lato"/>
              <a:cs typeface="Lato"/>
              <a:sym typeface="Lato"/>
            </a:endParaRPr>
          </a:p>
        </p:txBody>
      </p:sp>
      <p:sp>
        <p:nvSpPr>
          <p:cNvPr id="418" name="Google Shape;418;p34"/>
          <p:cNvSpPr txBox="1"/>
          <p:nvPr/>
        </p:nvSpPr>
        <p:spPr>
          <a:xfrm>
            <a:off x="7716425" y="1802350"/>
            <a:ext cx="475800" cy="2724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NW</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N</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NE</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W</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E</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SW</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S</a:t>
            </a:r>
            <a:endParaRPr sz="1100">
              <a:solidFill>
                <a:schemeClr val="lt1"/>
              </a:solidFill>
              <a:latin typeface="Lato"/>
              <a:ea typeface="Lato"/>
              <a:cs typeface="Lato"/>
              <a:sym typeface="Lato"/>
            </a:endParaRPr>
          </a:p>
          <a:p>
            <a:pPr indent="0" lvl="0" marL="0" rtl="0" algn="l">
              <a:lnSpc>
                <a:spcPct val="200000"/>
              </a:lnSpc>
              <a:spcBef>
                <a:spcPts val="0"/>
              </a:spcBef>
              <a:spcAft>
                <a:spcPts val="0"/>
              </a:spcAft>
              <a:buNone/>
            </a:pPr>
            <a:r>
              <a:rPr lang="en" sz="1100">
                <a:solidFill>
                  <a:schemeClr val="lt1"/>
                </a:solidFill>
                <a:latin typeface="Lato"/>
                <a:ea typeface="Lato"/>
                <a:cs typeface="Lato"/>
                <a:sym typeface="Lato"/>
              </a:rPr>
              <a:t>SE</a:t>
            </a:r>
            <a:endParaRPr sz="1100">
              <a:solidFill>
                <a:schemeClr val="lt1"/>
              </a:solidFill>
              <a:latin typeface="Lato"/>
              <a:ea typeface="Lato"/>
              <a:cs typeface="Lato"/>
              <a:sym typeface="Lato"/>
            </a:endParaRPr>
          </a:p>
        </p:txBody>
      </p:sp>
      <p:graphicFrame>
        <p:nvGraphicFramePr>
          <p:cNvPr id="419" name="Google Shape;419;p34"/>
          <p:cNvGraphicFramePr/>
          <p:nvPr/>
        </p:nvGraphicFramePr>
        <p:xfrm>
          <a:off x="7290645" y="480607"/>
          <a:ext cx="3000000" cy="3000000"/>
        </p:xfrm>
        <a:graphic>
          <a:graphicData uri="http://schemas.openxmlformats.org/drawingml/2006/table">
            <a:tbl>
              <a:tblPr>
                <a:noFill/>
                <a:tableStyleId>{E4135ACA-3DAE-4AA4-B573-7D0131952B23}</a:tableStyleId>
              </a:tblPr>
              <a:tblGrid>
                <a:gridCol w="382850"/>
                <a:gridCol w="382850"/>
                <a:gridCol w="382850"/>
              </a:tblGrid>
              <a:tr h="304700">
                <a:tc>
                  <a:txBody>
                    <a:bodyPr/>
                    <a:lstStyle/>
                    <a:p>
                      <a:pPr indent="0" lvl="0" marL="0" rtl="0" algn="ctr">
                        <a:spcBef>
                          <a:spcPts val="0"/>
                        </a:spcBef>
                        <a:spcAft>
                          <a:spcPts val="0"/>
                        </a:spcAft>
                        <a:buNone/>
                      </a:pPr>
                      <a:r>
                        <a:rPr lang="en" sz="900">
                          <a:solidFill>
                            <a:schemeClr val="lt1"/>
                          </a:solidFill>
                        </a:rPr>
                        <a:t>NW</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N</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NE</a:t>
                      </a:r>
                      <a:endParaRPr sz="900">
                        <a:solidFill>
                          <a:schemeClr val="lt1"/>
                        </a:solidFill>
                      </a:endParaRPr>
                    </a:p>
                  </a:txBody>
                  <a:tcPr marT="91425" marB="91425" marR="91425" marL="91425"/>
                </a:tc>
              </a:tr>
              <a:tr h="304700">
                <a:tc>
                  <a:txBody>
                    <a:bodyPr/>
                    <a:lstStyle/>
                    <a:p>
                      <a:pPr indent="0" lvl="0" marL="0" rtl="0" algn="ctr">
                        <a:spcBef>
                          <a:spcPts val="0"/>
                        </a:spcBef>
                        <a:spcAft>
                          <a:spcPts val="0"/>
                        </a:spcAft>
                        <a:buNone/>
                      </a:pPr>
                      <a:r>
                        <a:rPr lang="en" sz="900">
                          <a:solidFill>
                            <a:schemeClr val="lt1"/>
                          </a:solidFill>
                        </a:rPr>
                        <a:t>W</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E</a:t>
                      </a:r>
                      <a:endParaRPr sz="900">
                        <a:solidFill>
                          <a:schemeClr val="lt1"/>
                        </a:solidFill>
                      </a:endParaRPr>
                    </a:p>
                  </a:txBody>
                  <a:tcPr marT="91425" marB="91425" marR="91425" marL="91425"/>
                </a:tc>
              </a:tr>
              <a:tr h="304700">
                <a:tc>
                  <a:txBody>
                    <a:bodyPr/>
                    <a:lstStyle/>
                    <a:p>
                      <a:pPr indent="0" lvl="0" marL="0" rtl="0" algn="ctr">
                        <a:spcBef>
                          <a:spcPts val="0"/>
                        </a:spcBef>
                        <a:spcAft>
                          <a:spcPts val="0"/>
                        </a:spcAft>
                        <a:buNone/>
                      </a:pPr>
                      <a:r>
                        <a:rPr lang="en" sz="900">
                          <a:solidFill>
                            <a:schemeClr val="lt1"/>
                          </a:solidFill>
                        </a:rPr>
                        <a:t>SW</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S</a:t>
                      </a:r>
                      <a:endParaRPr sz="900">
                        <a:solidFill>
                          <a:schemeClr val="lt1"/>
                        </a:solidFill>
                      </a:endParaRPr>
                    </a:p>
                  </a:txBody>
                  <a:tcPr marT="91425" marB="91425" marR="91425" marL="91425"/>
                </a:tc>
                <a:tc>
                  <a:txBody>
                    <a:bodyPr/>
                    <a:lstStyle/>
                    <a:p>
                      <a:pPr indent="0" lvl="0" marL="0" rtl="0" algn="ctr">
                        <a:spcBef>
                          <a:spcPts val="0"/>
                        </a:spcBef>
                        <a:spcAft>
                          <a:spcPts val="0"/>
                        </a:spcAft>
                        <a:buNone/>
                      </a:pPr>
                      <a:r>
                        <a:rPr lang="en" sz="900">
                          <a:solidFill>
                            <a:schemeClr val="lt1"/>
                          </a:solidFill>
                        </a:rPr>
                        <a:t>SE</a:t>
                      </a:r>
                      <a:endParaRPr sz="900">
                        <a:solidFill>
                          <a:schemeClr val="lt1"/>
                        </a:solidFill>
                      </a:endParaRPr>
                    </a:p>
                  </a:txBody>
                  <a:tcPr marT="91425" marB="91425" marR="91425" marL="91425"/>
                </a:tc>
              </a:tr>
            </a:tbl>
          </a:graphicData>
        </a:graphic>
      </p:graphicFrame>
      <p:sp>
        <p:nvSpPr>
          <p:cNvPr id="420" name="Google Shape;420;p34"/>
          <p:cNvSpPr/>
          <p:nvPr/>
        </p:nvSpPr>
        <p:spPr>
          <a:xfrm>
            <a:off x="7759879" y="860156"/>
            <a:ext cx="188100" cy="188100"/>
          </a:xfrm>
          <a:prstGeom prst="smileyFace">
            <a:avLst>
              <a:gd fmla="val 4653" name="adj"/>
            </a:avLst>
          </a:prstGeom>
          <a:solidFill>
            <a:srgbClr val="9900FF"/>
          </a:solid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34"/>
          <p:cNvPicPr preferRelativeResize="0"/>
          <p:nvPr/>
        </p:nvPicPr>
        <p:blipFill>
          <a:blip r:embed="rId5">
            <a:alphaModFix/>
          </a:blip>
          <a:stretch>
            <a:fillRect/>
          </a:stretch>
        </p:blipFill>
        <p:spPr>
          <a:xfrm>
            <a:off x="271240" y="1693498"/>
            <a:ext cx="1604560" cy="200575"/>
          </a:xfrm>
          <a:prstGeom prst="rect">
            <a:avLst/>
          </a:prstGeom>
          <a:noFill/>
          <a:ln>
            <a:noFill/>
          </a:ln>
        </p:spPr>
      </p:pic>
      <p:pic>
        <p:nvPicPr>
          <p:cNvPr id="422" name="Google Shape;422;p34"/>
          <p:cNvPicPr preferRelativeResize="0"/>
          <p:nvPr/>
        </p:nvPicPr>
        <p:blipFill>
          <a:blip r:embed="rId6">
            <a:alphaModFix/>
          </a:blip>
          <a:stretch>
            <a:fillRect/>
          </a:stretch>
        </p:blipFill>
        <p:spPr>
          <a:xfrm>
            <a:off x="8259350" y="3515075"/>
            <a:ext cx="771777" cy="200575"/>
          </a:xfrm>
          <a:prstGeom prst="rect">
            <a:avLst/>
          </a:prstGeom>
          <a:noFill/>
          <a:ln>
            <a:noFill/>
          </a:ln>
        </p:spPr>
      </p:pic>
      <p:sp>
        <p:nvSpPr>
          <p:cNvPr id="423" name="Google Shape;423;p34"/>
          <p:cNvSpPr txBox="1"/>
          <p:nvPr/>
        </p:nvSpPr>
        <p:spPr>
          <a:xfrm>
            <a:off x="8164975" y="3096925"/>
            <a:ext cx="106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rgbClr val="FF0000"/>
                </a:solidFill>
                <a:latin typeface="Lato"/>
                <a:ea typeface="Lato"/>
                <a:cs typeface="Lato"/>
                <a:sym typeface="Lato"/>
              </a:rPr>
              <a:t>Best action </a:t>
            </a:r>
            <a:endParaRPr sz="900">
              <a:solidFill>
                <a:srgbClr val="FF0000"/>
              </a:solidFill>
              <a:latin typeface="Lato"/>
              <a:ea typeface="Lato"/>
              <a:cs typeface="Lato"/>
              <a:sym typeface="Lato"/>
            </a:endParaRPr>
          </a:p>
          <a:p>
            <a:pPr indent="0" lvl="0" marL="0" rtl="0" algn="l">
              <a:spcBef>
                <a:spcPts val="0"/>
              </a:spcBef>
              <a:spcAft>
                <a:spcPts val="0"/>
              </a:spcAft>
              <a:buNone/>
            </a:pPr>
            <a:r>
              <a:rPr lang="en" sz="900">
                <a:solidFill>
                  <a:srgbClr val="FF0000"/>
                </a:solidFill>
                <a:latin typeface="Lato"/>
                <a:ea typeface="Lato"/>
                <a:cs typeface="Lato"/>
                <a:sym typeface="Lato"/>
              </a:rPr>
              <a:t>(highest reward)</a:t>
            </a:r>
            <a:endParaRPr sz="900">
              <a:solidFill>
                <a:srgbClr val="FF0000"/>
              </a:solidFill>
              <a:latin typeface="Lato"/>
              <a:ea typeface="Lato"/>
              <a:cs typeface="Lato"/>
              <a:sym typeface="Lato"/>
            </a:endParaRPr>
          </a:p>
        </p:txBody>
      </p:sp>
      <p:sp>
        <p:nvSpPr>
          <p:cNvPr id="424" name="Google Shape;424;p34"/>
          <p:cNvSpPr txBox="1"/>
          <p:nvPr/>
        </p:nvSpPr>
        <p:spPr>
          <a:xfrm>
            <a:off x="7218375" y="216513"/>
            <a:ext cx="12711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Lato"/>
                <a:ea typeface="Lato"/>
                <a:cs typeface="Lato"/>
                <a:sym typeface="Lato"/>
              </a:rPr>
              <a:t>(possible actions)</a:t>
            </a:r>
            <a:endParaRPr>
              <a:latin typeface="Lato"/>
              <a:ea typeface="Lato"/>
              <a:cs typeface="Lato"/>
              <a:sym typeface="Lato"/>
            </a:endParaRPr>
          </a:p>
        </p:txBody>
      </p:sp>
      <p:sp>
        <p:nvSpPr>
          <p:cNvPr id="425" name="Google Shape;425;p34"/>
          <p:cNvSpPr txBox="1"/>
          <p:nvPr/>
        </p:nvSpPr>
        <p:spPr>
          <a:xfrm>
            <a:off x="375200" y="1307838"/>
            <a:ext cx="114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Lato"/>
                <a:ea typeface="Lato"/>
                <a:cs typeface="Lato"/>
                <a:sym typeface="Lato"/>
              </a:rPr>
              <a:t>(Paszke, 2021)</a:t>
            </a:r>
            <a:endParaRPr sz="1200">
              <a:solidFill>
                <a:srgbClr val="666666"/>
              </a:solidFill>
              <a:latin typeface="Lato"/>
              <a:ea typeface="Lato"/>
              <a:cs typeface="Lato"/>
              <a:sym typeface="Lato"/>
            </a:endParaRPr>
          </a:p>
        </p:txBody>
      </p:sp>
      <p:sp>
        <p:nvSpPr>
          <p:cNvPr id="426" name="Google Shape;426;p34"/>
          <p:cNvSpPr txBox="1"/>
          <p:nvPr/>
        </p:nvSpPr>
        <p:spPr>
          <a:xfrm>
            <a:off x="4470975" y="4075787"/>
            <a:ext cx="15897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999999"/>
                </a:solidFill>
                <a:latin typeface="Lato"/>
                <a:ea typeface="Lato"/>
                <a:cs typeface="Lato"/>
                <a:sym typeface="Lato"/>
              </a:rPr>
              <a:t>weights &amp; biases…</a:t>
            </a:r>
            <a:endParaRPr sz="1100">
              <a:solidFill>
                <a:srgbClr val="999999"/>
              </a:solidFill>
              <a:latin typeface="Lato"/>
              <a:ea typeface="Lato"/>
              <a:cs typeface="Lato"/>
              <a:sym typeface="Lato"/>
            </a:endParaRPr>
          </a:p>
        </p:txBody>
      </p:sp>
      <p:sp>
        <p:nvSpPr>
          <p:cNvPr id="427" name="Google Shape;427;p34"/>
          <p:cNvSpPr/>
          <p:nvPr/>
        </p:nvSpPr>
        <p:spPr>
          <a:xfrm>
            <a:off x="8308788" y="4717650"/>
            <a:ext cx="672900" cy="3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loss</a:t>
            </a:r>
            <a:endParaRPr sz="900"/>
          </a:p>
        </p:txBody>
      </p:sp>
      <p:sp>
        <p:nvSpPr>
          <p:cNvPr id="428" name="Google Shape;428;p34"/>
          <p:cNvSpPr/>
          <p:nvPr/>
        </p:nvSpPr>
        <p:spPr>
          <a:xfrm>
            <a:off x="7231625" y="4720860"/>
            <a:ext cx="672900" cy="3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optimizer</a:t>
            </a:r>
            <a:endParaRPr sz="900"/>
          </a:p>
        </p:txBody>
      </p:sp>
      <p:sp>
        <p:nvSpPr>
          <p:cNvPr id="429" name="Google Shape;429;p34"/>
          <p:cNvSpPr/>
          <p:nvPr/>
        </p:nvSpPr>
        <p:spPr>
          <a:xfrm>
            <a:off x="6115850" y="4729375"/>
            <a:ext cx="672900" cy="32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Back propagation</a:t>
            </a:r>
            <a:endParaRPr sz="700"/>
          </a:p>
        </p:txBody>
      </p:sp>
      <p:cxnSp>
        <p:nvCxnSpPr>
          <p:cNvPr id="430" name="Google Shape;430;p34"/>
          <p:cNvCxnSpPr>
            <a:stCxn id="422" idx="2"/>
            <a:endCxn id="427" idx="0"/>
          </p:cNvCxnSpPr>
          <p:nvPr/>
        </p:nvCxnSpPr>
        <p:spPr>
          <a:xfrm>
            <a:off x="8645238" y="3715650"/>
            <a:ext cx="0" cy="1002000"/>
          </a:xfrm>
          <a:prstGeom prst="straightConnector1">
            <a:avLst/>
          </a:prstGeom>
          <a:noFill/>
          <a:ln cap="flat" cmpd="sng" w="9525">
            <a:solidFill>
              <a:srgbClr val="FF0000"/>
            </a:solidFill>
            <a:prstDash val="solid"/>
            <a:round/>
            <a:headEnd len="med" w="med" type="none"/>
            <a:tailEnd len="med" w="med" type="triangle"/>
          </a:ln>
        </p:spPr>
      </p:cxnSp>
      <p:cxnSp>
        <p:nvCxnSpPr>
          <p:cNvPr id="431" name="Google Shape;431;p34"/>
          <p:cNvCxnSpPr>
            <a:stCxn id="427" idx="1"/>
            <a:endCxn id="428" idx="3"/>
          </p:cNvCxnSpPr>
          <p:nvPr/>
        </p:nvCxnSpPr>
        <p:spPr>
          <a:xfrm flipH="1">
            <a:off x="7904388" y="4879200"/>
            <a:ext cx="404400" cy="3300"/>
          </a:xfrm>
          <a:prstGeom prst="straightConnector1">
            <a:avLst/>
          </a:prstGeom>
          <a:noFill/>
          <a:ln cap="flat" cmpd="sng" w="9525">
            <a:solidFill>
              <a:srgbClr val="FF0000"/>
            </a:solidFill>
            <a:prstDash val="solid"/>
            <a:round/>
            <a:headEnd len="med" w="med" type="none"/>
            <a:tailEnd len="med" w="med" type="triangle"/>
          </a:ln>
        </p:spPr>
      </p:cxnSp>
      <p:cxnSp>
        <p:nvCxnSpPr>
          <p:cNvPr id="432" name="Google Shape;432;p34"/>
          <p:cNvCxnSpPr>
            <a:stCxn id="428" idx="1"/>
            <a:endCxn id="429" idx="3"/>
          </p:cNvCxnSpPr>
          <p:nvPr/>
        </p:nvCxnSpPr>
        <p:spPr>
          <a:xfrm flipH="1">
            <a:off x="6788825" y="4882410"/>
            <a:ext cx="442800" cy="8400"/>
          </a:xfrm>
          <a:prstGeom prst="straightConnector1">
            <a:avLst/>
          </a:prstGeom>
          <a:noFill/>
          <a:ln cap="flat" cmpd="sng" w="9525">
            <a:solidFill>
              <a:srgbClr val="FF0000"/>
            </a:solidFill>
            <a:prstDash val="solid"/>
            <a:round/>
            <a:headEnd len="med" w="med" type="none"/>
            <a:tailEnd len="med" w="med" type="triangle"/>
          </a:ln>
        </p:spPr>
      </p:cxnSp>
      <p:cxnSp>
        <p:nvCxnSpPr>
          <p:cNvPr id="433" name="Google Shape;433;p34"/>
          <p:cNvCxnSpPr>
            <a:stCxn id="429" idx="1"/>
            <a:endCxn id="426" idx="2"/>
          </p:cNvCxnSpPr>
          <p:nvPr/>
        </p:nvCxnSpPr>
        <p:spPr>
          <a:xfrm rot="10800000">
            <a:off x="5265950" y="4429825"/>
            <a:ext cx="849900" cy="461100"/>
          </a:xfrm>
          <a:prstGeom prst="curvedConnector2">
            <a:avLst/>
          </a:prstGeom>
          <a:noFill/>
          <a:ln cap="flat" cmpd="sng" w="9525">
            <a:solidFill>
              <a:srgbClr val="FF0000"/>
            </a:solidFill>
            <a:prstDash val="solid"/>
            <a:round/>
            <a:headEnd len="med" w="med" type="none"/>
            <a:tailEnd len="med" w="med" type="triangle"/>
          </a:ln>
        </p:spPr>
      </p:cxnSp>
      <p:cxnSp>
        <p:nvCxnSpPr>
          <p:cNvPr id="434" name="Google Shape;434;p34"/>
          <p:cNvCxnSpPr/>
          <p:nvPr/>
        </p:nvCxnSpPr>
        <p:spPr>
          <a:xfrm>
            <a:off x="3590025" y="1841700"/>
            <a:ext cx="3504000" cy="0"/>
          </a:xfrm>
          <a:prstGeom prst="straightConnector1">
            <a:avLst/>
          </a:prstGeom>
          <a:noFill/>
          <a:ln cap="flat" cmpd="sng" w="28575">
            <a:solidFill>
              <a:srgbClr val="FF0000"/>
            </a:solidFill>
            <a:prstDash val="solid"/>
            <a:round/>
            <a:headEnd len="med" w="med" type="none"/>
            <a:tailEnd len="med" w="med" type="triangle"/>
          </a:ln>
        </p:spPr>
      </p:cxnSp>
      <p:cxnSp>
        <p:nvCxnSpPr>
          <p:cNvPr id="435" name="Google Shape;435;p34"/>
          <p:cNvCxnSpPr>
            <a:endCxn id="423" idx="1"/>
          </p:cNvCxnSpPr>
          <p:nvPr/>
        </p:nvCxnSpPr>
        <p:spPr>
          <a:xfrm flipH="1" rot="10800000">
            <a:off x="7999975" y="3327775"/>
            <a:ext cx="165000" cy="15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35"/>
          <p:cNvSpPr txBox="1"/>
          <p:nvPr>
            <p:ph type="title"/>
          </p:nvPr>
        </p:nvSpPr>
        <p:spPr>
          <a:xfrm>
            <a:off x="1297500" y="393750"/>
            <a:ext cx="7038900" cy="6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Pseudocode</a:t>
            </a:r>
            <a:endParaRPr/>
          </a:p>
        </p:txBody>
      </p:sp>
      <p:sp>
        <p:nvSpPr>
          <p:cNvPr id="441" name="Google Shape;44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2" name="Google Shape;442;p35"/>
          <p:cNvSpPr txBox="1"/>
          <p:nvPr/>
        </p:nvSpPr>
        <p:spPr>
          <a:xfrm>
            <a:off x="241050" y="1607350"/>
            <a:ext cx="85392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env = Board() </a:t>
            </a:r>
            <a:r>
              <a:rPr lang="en" sz="1100">
                <a:solidFill>
                  <a:schemeClr val="dk1"/>
                </a:solidFill>
                <a:highlight>
                  <a:srgbClr val="666666"/>
                </a:highlight>
                <a:latin typeface="Courier New"/>
                <a:ea typeface="Courier New"/>
                <a:cs typeface="Courier New"/>
                <a:sym typeface="Courier New"/>
              </a:rPr>
              <a:t># custom OpenAI environment</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p</a:t>
            </a:r>
            <a:r>
              <a:rPr lang="en" sz="1100">
                <a:solidFill>
                  <a:srgbClr val="EFEFEF"/>
                </a:solidFill>
                <a:highlight>
                  <a:srgbClr val="666666"/>
                </a:highlight>
                <a:latin typeface="Courier New"/>
                <a:ea typeface="Courier New"/>
                <a:cs typeface="Courier New"/>
                <a:sym typeface="Courier New"/>
              </a:rPr>
              <a:t>olicy_net = DQN(env.screen) </a:t>
            </a:r>
            <a:r>
              <a:rPr lang="en" sz="1100">
                <a:solidFill>
                  <a:schemeClr val="dk1"/>
                </a:solidFill>
                <a:highlight>
                  <a:srgbClr val="666666"/>
                </a:highlight>
                <a:latin typeface="Courier New"/>
                <a:ea typeface="Courier New"/>
                <a:cs typeface="Courier New"/>
                <a:sym typeface="Courier New"/>
              </a:rPr>
              <a:t># update separately for stability (temporary)</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t</a:t>
            </a:r>
            <a:r>
              <a:rPr lang="en" sz="1100">
                <a:solidFill>
                  <a:srgbClr val="EFEFEF"/>
                </a:solidFill>
                <a:highlight>
                  <a:srgbClr val="666666"/>
                </a:highlight>
                <a:latin typeface="Courier New"/>
                <a:ea typeface="Courier New"/>
                <a:cs typeface="Courier New"/>
                <a:sym typeface="Courier New"/>
              </a:rPr>
              <a:t>arget_net = DQN(env.screen) </a:t>
            </a:r>
            <a:r>
              <a:rPr lang="en" sz="1100">
                <a:solidFill>
                  <a:schemeClr val="dk1"/>
                </a:solidFill>
                <a:highlight>
                  <a:srgbClr val="666666"/>
                </a:highlight>
                <a:latin typeface="Courier New"/>
                <a:ea typeface="Courier New"/>
                <a:cs typeface="Courier New"/>
                <a:sym typeface="Courier New"/>
              </a:rPr>
              <a:t># update infrequently for stability (we’ll keep this)</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br>
              <a:rPr lang="en" sz="1100">
                <a:solidFill>
                  <a:schemeClr val="dk1"/>
                </a:solidFill>
                <a:highlight>
                  <a:srgbClr val="666666"/>
                </a:highlight>
                <a:latin typeface="Courier New"/>
                <a:ea typeface="Courier New"/>
                <a:cs typeface="Courier New"/>
                <a:sym typeface="Courier New"/>
              </a:rPr>
            </a:br>
            <a:r>
              <a:rPr lang="en" sz="1100">
                <a:solidFill>
                  <a:schemeClr val="dk1"/>
                </a:solidFill>
                <a:highlight>
                  <a:srgbClr val="666666"/>
                </a:highlight>
                <a:latin typeface="Courier New"/>
                <a:ea typeface="Courier New"/>
                <a:cs typeface="Courier New"/>
                <a:sym typeface="Courier New"/>
              </a:rPr>
              <a:t># main loop</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e</a:t>
            </a:r>
            <a:r>
              <a:rPr lang="en" sz="1100">
                <a:solidFill>
                  <a:srgbClr val="EFEFEF"/>
                </a:solidFill>
                <a:highlight>
                  <a:srgbClr val="666666"/>
                </a:highlight>
                <a:latin typeface="Courier New"/>
                <a:ea typeface="Courier New"/>
                <a:cs typeface="Courier New"/>
                <a:sym typeface="Courier New"/>
              </a:rPr>
              <a:t>pisodes = 50 </a:t>
            </a:r>
            <a:r>
              <a:rPr lang="en" sz="1100">
                <a:solidFill>
                  <a:srgbClr val="1B212C"/>
                </a:solidFill>
                <a:highlight>
                  <a:srgbClr val="666666"/>
                </a:highlight>
                <a:latin typeface="Courier New"/>
                <a:ea typeface="Courier New"/>
                <a:cs typeface="Courier New"/>
                <a:sym typeface="Courier New"/>
              </a:rPr>
              <a:t># number of games to play</a:t>
            </a:r>
            <a:endParaRPr sz="1100">
              <a:solidFill>
                <a:srgbClr val="1B212C"/>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maxsteps = 100 </a:t>
            </a:r>
            <a:r>
              <a:rPr lang="en" sz="1100">
                <a:solidFill>
                  <a:schemeClr val="dk1"/>
                </a:solidFill>
                <a:highlight>
                  <a:srgbClr val="666666"/>
                </a:highlight>
                <a:latin typeface="Courier New"/>
                <a:ea typeface="Courier New"/>
                <a:cs typeface="Courier New"/>
                <a:sym typeface="Courier New"/>
              </a:rPr>
              <a:t># max number of steps per episode (game)</a:t>
            </a:r>
            <a:br>
              <a:rPr lang="en" sz="1100">
                <a:solidFill>
                  <a:schemeClr val="dk1"/>
                </a:solidFill>
                <a:highlight>
                  <a:srgbClr val="666666"/>
                </a:highlight>
                <a:latin typeface="Courier New"/>
                <a:ea typeface="Courier New"/>
                <a:cs typeface="Courier New"/>
                <a:sym typeface="Courier New"/>
              </a:rPr>
            </a:br>
            <a:r>
              <a:rPr lang="en" sz="1100">
                <a:solidFill>
                  <a:srgbClr val="EFEFEF"/>
                </a:solidFill>
                <a:highlight>
                  <a:srgbClr val="666666"/>
                </a:highlight>
                <a:latin typeface="Courier New"/>
                <a:ea typeface="Courier New"/>
                <a:cs typeface="Courier New"/>
                <a:sym typeface="Courier New"/>
              </a:rPr>
              <a:t>f</a:t>
            </a:r>
            <a:r>
              <a:rPr lang="en" sz="1100">
                <a:solidFill>
                  <a:srgbClr val="EFEFEF"/>
                </a:solidFill>
                <a:highlight>
                  <a:srgbClr val="666666"/>
                </a:highlight>
                <a:latin typeface="Courier New"/>
                <a:ea typeface="Courier New"/>
                <a:cs typeface="Courier New"/>
                <a:sym typeface="Courier New"/>
              </a:rPr>
              <a:t>or episode in range(episodes):</a:t>
            </a:r>
            <a:endParaRPr sz="1100">
              <a:solidFill>
                <a:srgbClr val="EFEFEF"/>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env.reset()</a:t>
            </a:r>
            <a:br>
              <a:rPr lang="en" sz="1100">
                <a:solidFill>
                  <a:srgbClr val="EFEFEF"/>
                </a:solidFill>
                <a:highlight>
                  <a:srgbClr val="666666"/>
                </a:highlight>
                <a:latin typeface="Courier New"/>
                <a:ea typeface="Courier New"/>
                <a:cs typeface="Courier New"/>
                <a:sym typeface="Courier New"/>
              </a:rPr>
            </a:br>
            <a:r>
              <a:rPr lang="en" sz="1100">
                <a:solidFill>
                  <a:srgbClr val="EFEFEF"/>
                </a:solidFill>
                <a:highlight>
                  <a:srgbClr val="666666"/>
                </a:highlight>
                <a:latin typeface="Courier New"/>
                <a:ea typeface="Courier New"/>
                <a:cs typeface="Courier New"/>
                <a:sym typeface="Courier New"/>
              </a:rPr>
              <a:t>  </a:t>
            </a:r>
            <a:r>
              <a:rPr lang="en" sz="1100">
                <a:solidFill>
                  <a:srgbClr val="EFEFEF"/>
                </a:solidFill>
                <a:highlight>
                  <a:srgbClr val="666666"/>
                </a:highlight>
                <a:latin typeface="Courier New"/>
                <a:ea typeface="Courier New"/>
                <a:cs typeface="Courier New"/>
                <a:sym typeface="Courier New"/>
              </a:rPr>
              <a:t>f</a:t>
            </a:r>
            <a:r>
              <a:rPr lang="en" sz="1100">
                <a:solidFill>
                  <a:srgbClr val="EFEFEF"/>
                </a:solidFill>
                <a:highlight>
                  <a:srgbClr val="666666"/>
                </a:highlight>
                <a:latin typeface="Courier New"/>
                <a:ea typeface="Courier New"/>
                <a:cs typeface="Courier New"/>
                <a:sym typeface="Courier New"/>
              </a:rPr>
              <a:t>or step in range(</a:t>
            </a:r>
            <a:r>
              <a:rPr lang="en" sz="1100">
                <a:solidFill>
                  <a:srgbClr val="EFEFEF"/>
                </a:solidFill>
                <a:highlight>
                  <a:srgbClr val="666666"/>
                </a:highlight>
                <a:latin typeface="Courier New"/>
                <a:ea typeface="Courier New"/>
                <a:cs typeface="Courier New"/>
                <a:sym typeface="Courier New"/>
              </a:rPr>
              <a:t>maxsteps</a:t>
            </a:r>
            <a:r>
              <a:rPr lang="en" sz="1100">
                <a:solidFill>
                  <a:srgbClr val="EFEFEF"/>
                </a:solidFill>
                <a:highlight>
                  <a:srgbClr val="666666"/>
                </a:highlight>
                <a:latin typeface="Courier New"/>
                <a:ea typeface="Courier New"/>
                <a:cs typeface="Courier New"/>
                <a:sym typeface="Courier New"/>
              </a:rPr>
              <a:t>):</a:t>
            </a:r>
            <a:endParaRPr sz="1100">
              <a:solidFill>
                <a:srgbClr val="EFEFEF"/>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a:t>
            </a:r>
            <a:r>
              <a:rPr lang="en" sz="1100">
                <a:solidFill>
                  <a:srgbClr val="EFEFEF"/>
                </a:solidFill>
                <a:highlight>
                  <a:srgbClr val="666666"/>
                </a:highlight>
                <a:latin typeface="Courier New"/>
                <a:ea typeface="Courier New"/>
                <a:cs typeface="Courier New"/>
                <a:sym typeface="Courier New"/>
              </a:rPr>
              <a:t>s</a:t>
            </a:r>
            <a:r>
              <a:rPr lang="en" sz="1100">
                <a:solidFill>
                  <a:srgbClr val="EFEFEF"/>
                </a:solidFill>
                <a:highlight>
                  <a:srgbClr val="666666"/>
                </a:highlight>
                <a:latin typeface="Courier New"/>
                <a:ea typeface="Courier New"/>
                <a:cs typeface="Courier New"/>
                <a:sym typeface="Courier New"/>
              </a:rPr>
              <a:t>tate, action, reward = step(</a:t>
            </a:r>
            <a:r>
              <a:rPr lang="en" sz="1100">
                <a:solidFill>
                  <a:srgbClr val="EFEFEF"/>
                </a:solidFill>
                <a:highlight>
                  <a:srgbClr val="666666"/>
                </a:highlight>
                <a:latin typeface="Courier New"/>
                <a:ea typeface="Courier New"/>
                <a:cs typeface="Courier New"/>
                <a:sym typeface="Courier New"/>
              </a:rPr>
              <a:t>policy_net, possible_action</a:t>
            </a:r>
            <a:r>
              <a:rPr lang="en" sz="1100">
                <a:solidFill>
                  <a:srgbClr val="EFEFEF"/>
                </a:solidFill>
                <a:highlight>
                  <a:srgbClr val="666666"/>
                </a:highlight>
                <a:latin typeface="Courier New"/>
                <a:ea typeface="Courier New"/>
                <a:cs typeface="Courier New"/>
                <a:sym typeface="Courier New"/>
              </a:rPr>
              <a:t>) </a:t>
            </a:r>
            <a:r>
              <a:rPr lang="en" sz="1100">
                <a:solidFill>
                  <a:schemeClr val="dk1"/>
                </a:solidFill>
                <a:highlight>
                  <a:srgbClr val="666666"/>
                </a:highlight>
                <a:latin typeface="Courier New"/>
                <a:ea typeface="Courier New"/>
                <a:cs typeface="Courier New"/>
                <a:sym typeface="Courier New"/>
              </a:rPr>
              <a:t># pick an action, calculate reward</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a:t>
            </a:r>
            <a:r>
              <a:rPr lang="en" sz="1100">
                <a:solidFill>
                  <a:srgbClr val="EFEFEF"/>
                </a:solidFill>
                <a:highlight>
                  <a:srgbClr val="666666"/>
                </a:highlight>
                <a:latin typeface="Courier New"/>
                <a:ea typeface="Courier New"/>
                <a:cs typeface="Courier New"/>
                <a:sym typeface="Courier New"/>
              </a:rPr>
              <a:t>l</a:t>
            </a:r>
            <a:r>
              <a:rPr lang="en" sz="1100">
                <a:solidFill>
                  <a:srgbClr val="EFEFEF"/>
                </a:solidFill>
                <a:highlight>
                  <a:srgbClr val="666666"/>
                </a:highlight>
                <a:latin typeface="Courier New"/>
                <a:ea typeface="Courier New"/>
                <a:cs typeface="Courier New"/>
                <a:sym typeface="Courier New"/>
              </a:rPr>
              <a:t>oss = SGD(prev_states - predicted_states) </a:t>
            </a:r>
            <a:r>
              <a:rPr lang="en" sz="1100">
                <a:solidFill>
                  <a:schemeClr val="dk1"/>
                </a:solidFill>
                <a:highlight>
                  <a:srgbClr val="666666"/>
                </a:highlight>
                <a:latin typeface="Courier New"/>
                <a:ea typeface="Courier New"/>
                <a:cs typeface="Courier New"/>
                <a:sym typeface="Courier New"/>
              </a:rPr>
              <a:t># calculate the loss (batch of states)</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optimizer.update_gradients(loss) </a:t>
            </a:r>
            <a:r>
              <a:rPr lang="en" sz="1100">
                <a:solidFill>
                  <a:schemeClr val="dk1"/>
                </a:solidFill>
                <a:highlight>
                  <a:srgbClr val="666666"/>
                </a:highlight>
                <a:latin typeface="Courier New"/>
                <a:ea typeface="Courier New"/>
                <a:cs typeface="Courier New"/>
                <a:sym typeface="Courier New"/>
              </a:rPr>
              <a:t># calculate new gradients based on loss</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optimizer.backward() </a:t>
            </a:r>
            <a:r>
              <a:rPr lang="en" sz="1100">
                <a:solidFill>
                  <a:schemeClr val="dk1"/>
                </a:solidFill>
                <a:highlight>
                  <a:srgbClr val="666666"/>
                </a:highlight>
                <a:latin typeface="Courier New"/>
                <a:ea typeface="Courier New"/>
                <a:cs typeface="Courier New"/>
                <a:sym typeface="Courier New"/>
              </a:rPr>
              <a:t># back propagation, modify hyper parameters</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a:t>
            </a:r>
            <a:r>
              <a:rPr lang="en" sz="1100">
                <a:solidFill>
                  <a:srgbClr val="EFEFEF"/>
                </a:solidFill>
                <a:highlight>
                  <a:srgbClr val="666666"/>
                </a:highlight>
                <a:latin typeface="Courier New"/>
                <a:ea typeface="Courier New"/>
                <a:cs typeface="Courier New"/>
                <a:sym typeface="Courier New"/>
              </a:rPr>
              <a:t>p</a:t>
            </a:r>
            <a:r>
              <a:rPr lang="en" sz="1100">
                <a:solidFill>
                  <a:srgbClr val="EFEFEF"/>
                </a:solidFill>
                <a:highlight>
                  <a:srgbClr val="666666"/>
                </a:highlight>
                <a:latin typeface="Courier New"/>
                <a:ea typeface="Courier New"/>
                <a:cs typeface="Courier New"/>
                <a:sym typeface="Courier New"/>
              </a:rPr>
              <a:t>olicy_net.update_params() </a:t>
            </a:r>
            <a:r>
              <a:rPr lang="en" sz="1100">
                <a:solidFill>
                  <a:schemeClr val="dk1"/>
                </a:solidFill>
                <a:highlight>
                  <a:srgbClr val="666666"/>
                </a:highlight>
                <a:latin typeface="Courier New"/>
                <a:ea typeface="Courier New"/>
                <a:cs typeface="Courier New"/>
                <a:sym typeface="Courier New"/>
              </a:rPr>
              <a:t># apply</a:t>
            </a:r>
            <a:r>
              <a:rPr lang="en" sz="1100">
                <a:solidFill>
                  <a:schemeClr val="dk1"/>
                </a:solidFill>
                <a:highlight>
                  <a:srgbClr val="666666"/>
                </a:highlight>
                <a:latin typeface="Courier New"/>
                <a:ea typeface="Courier New"/>
                <a:cs typeface="Courier New"/>
                <a:sym typeface="Courier New"/>
              </a:rPr>
              <a:t> hyper parameters changes</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target_net.update(policy_net) </a:t>
            </a:r>
            <a:r>
              <a:rPr lang="en" sz="1100">
                <a:solidFill>
                  <a:schemeClr val="dk1"/>
                </a:solidFill>
                <a:highlight>
                  <a:srgbClr val="666666"/>
                </a:highlight>
                <a:latin typeface="Courier New"/>
                <a:ea typeface="Courier New"/>
                <a:cs typeface="Courier New"/>
                <a:sym typeface="Courier New"/>
              </a:rPr>
              <a:t># use the volatile policy_net to update our stable target_net</a:t>
            </a:r>
            <a:endParaRPr sz="1100">
              <a:solidFill>
                <a:schemeClr val="dk1"/>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a:t>
            </a:r>
            <a:endParaRPr sz="1100">
              <a:solidFill>
                <a:srgbClr val="EFEFEF"/>
              </a:solidFill>
              <a:highlight>
                <a:srgbClr val="666666"/>
              </a:highlight>
              <a:latin typeface="Courier New"/>
              <a:ea typeface="Courier New"/>
              <a:cs typeface="Courier New"/>
              <a:sym typeface="Courier New"/>
            </a:endParaRPr>
          </a:p>
          <a:p>
            <a:pPr indent="0" lvl="0" marL="0" rtl="0" algn="l">
              <a:spcBef>
                <a:spcPts val="0"/>
              </a:spcBef>
              <a:spcAft>
                <a:spcPts val="0"/>
              </a:spcAft>
              <a:buNone/>
            </a:pPr>
            <a:r>
              <a:rPr lang="en" sz="1100">
                <a:solidFill>
                  <a:srgbClr val="EFEFEF"/>
                </a:solidFill>
                <a:highlight>
                  <a:srgbClr val="666666"/>
                </a:highlight>
                <a:latin typeface="Courier New"/>
                <a:ea typeface="Courier New"/>
                <a:cs typeface="Courier New"/>
                <a:sym typeface="Courier New"/>
              </a:rPr>
              <a:t> </a:t>
            </a:r>
            <a:endParaRPr sz="1100">
              <a:solidFill>
                <a:srgbClr val="EFEFEF"/>
              </a:solidFill>
              <a:highlight>
                <a:srgbClr val="666666"/>
              </a:highlight>
              <a:latin typeface="Courier New"/>
              <a:ea typeface="Courier New"/>
              <a:cs typeface="Courier New"/>
              <a:sym typeface="Courier New"/>
            </a:endParaRPr>
          </a:p>
        </p:txBody>
      </p:sp>
      <p:sp>
        <p:nvSpPr>
          <p:cNvPr id="443" name="Google Shape;443;p35"/>
          <p:cNvSpPr txBox="1"/>
          <p:nvPr/>
        </p:nvSpPr>
        <p:spPr>
          <a:xfrm>
            <a:off x="331525" y="4560825"/>
            <a:ext cx="5786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NOTE: for reasoning behind using two networks (policy, target), see (Torres, 2020)</a:t>
            </a:r>
            <a:endParaRPr sz="1200">
              <a:solidFill>
                <a:schemeClr val="lt1"/>
              </a:solidFill>
              <a:latin typeface="Lato"/>
              <a:ea typeface="Lato"/>
              <a:cs typeface="Lato"/>
              <a:sym typeface="Lato"/>
            </a:endParaRPr>
          </a:p>
        </p:txBody>
      </p:sp>
      <p:sp>
        <p:nvSpPr>
          <p:cNvPr id="444" name="Google Shape;444;p35"/>
          <p:cNvSpPr txBox="1"/>
          <p:nvPr/>
        </p:nvSpPr>
        <p:spPr>
          <a:xfrm>
            <a:off x="228510" y="1382550"/>
            <a:ext cx="116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Lato"/>
                <a:ea typeface="Lato"/>
                <a:cs typeface="Lato"/>
                <a:sym typeface="Lato"/>
              </a:rPr>
              <a:t>(Paszke, 2021)</a:t>
            </a:r>
            <a:endParaRPr sz="1200">
              <a:solidFill>
                <a:srgbClr val="666666"/>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6"/>
          <p:cNvSpPr txBox="1"/>
          <p:nvPr>
            <p:ph idx="1" type="body"/>
          </p:nvPr>
        </p:nvSpPr>
        <p:spPr>
          <a:xfrm>
            <a:off x="1112850" y="1457050"/>
            <a:ext cx="6918300" cy="29112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b="1" lang="en">
                <a:solidFill>
                  <a:srgbClr val="00FFFF"/>
                </a:solidFill>
              </a:rPr>
              <a:t>Parameter</a:t>
            </a:r>
            <a:r>
              <a:rPr lang="en"/>
              <a:t> - Epsilon (greedy) decay: every so often take a random move instead of the best (exploration).</a:t>
            </a:r>
            <a:endParaRPr/>
          </a:p>
          <a:p>
            <a:pPr indent="-311150" lvl="0" marL="457200" rtl="0" algn="l">
              <a:lnSpc>
                <a:spcPct val="150000"/>
              </a:lnSpc>
              <a:spcBef>
                <a:spcPts val="0"/>
              </a:spcBef>
              <a:spcAft>
                <a:spcPts val="0"/>
              </a:spcAft>
              <a:buSzPts val="1300"/>
              <a:buChar char="●"/>
            </a:pPr>
            <a:r>
              <a:rPr b="1" lang="en">
                <a:solidFill>
                  <a:srgbClr val="00FFFF"/>
                </a:solidFill>
              </a:rPr>
              <a:t>Parameter </a:t>
            </a:r>
            <a:r>
              <a:rPr lang="en"/>
              <a:t>- </a:t>
            </a:r>
            <a:r>
              <a:rPr lang="en"/>
              <a:t>Gamma:  “discounts” rewards that are more distant (uncertain) to favor those in the immediate future.</a:t>
            </a:r>
            <a:endParaRPr/>
          </a:p>
          <a:p>
            <a:pPr indent="-311150" lvl="0" marL="457200" rtl="0" algn="l">
              <a:lnSpc>
                <a:spcPct val="150000"/>
              </a:lnSpc>
              <a:spcBef>
                <a:spcPts val="0"/>
              </a:spcBef>
              <a:spcAft>
                <a:spcPts val="0"/>
              </a:spcAft>
              <a:buSzPts val="1300"/>
              <a:buChar char="●"/>
            </a:pPr>
            <a:r>
              <a:rPr b="1" lang="en">
                <a:solidFill>
                  <a:srgbClr val="CC0000"/>
                </a:solidFill>
              </a:rPr>
              <a:t>PyTorch</a:t>
            </a:r>
            <a:r>
              <a:rPr b="1" lang="en"/>
              <a:t> - </a:t>
            </a:r>
            <a:r>
              <a:rPr lang="en"/>
              <a:t>Model: base class which we implemented using code we adapted from tutorial site.</a:t>
            </a:r>
            <a:endParaRPr/>
          </a:p>
          <a:p>
            <a:pPr indent="-311150" lvl="0" marL="457200" rtl="0" algn="l">
              <a:lnSpc>
                <a:spcPct val="150000"/>
              </a:lnSpc>
              <a:spcBef>
                <a:spcPts val="0"/>
              </a:spcBef>
              <a:spcAft>
                <a:spcPts val="0"/>
              </a:spcAft>
              <a:buSzPts val="1300"/>
              <a:buChar char="●"/>
            </a:pPr>
            <a:r>
              <a:rPr b="1" lang="en">
                <a:solidFill>
                  <a:srgbClr val="CC0000"/>
                </a:solidFill>
              </a:rPr>
              <a:t>PyTorch</a:t>
            </a:r>
            <a:r>
              <a:rPr lang="en"/>
              <a:t> - </a:t>
            </a:r>
            <a:r>
              <a:rPr lang="en"/>
              <a:t>Optimizer</a:t>
            </a:r>
            <a:r>
              <a:rPr lang="en"/>
              <a:t>: used Adam algorithm for this implementation because of its speed.</a:t>
            </a:r>
            <a:endParaRPr/>
          </a:p>
          <a:p>
            <a:pPr indent="-311150" lvl="0" marL="457200" rtl="0" algn="l">
              <a:lnSpc>
                <a:spcPct val="150000"/>
              </a:lnSpc>
              <a:spcBef>
                <a:spcPts val="0"/>
              </a:spcBef>
              <a:spcAft>
                <a:spcPts val="0"/>
              </a:spcAft>
              <a:buSzPts val="1300"/>
              <a:buChar char="●"/>
            </a:pPr>
            <a:r>
              <a:rPr b="1" lang="en">
                <a:solidFill>
                  <a:srgbClr val="CC0000"/>
                </a:solidFill>
              </a:rPr>
              <a:t>PyTorch</a:t>
            </a:r>
            <a:r>
              <a:rPr lang="en"/>
              <a:t> - Loss: used Huber Loss algorithm (MSE for small errors, MAE for large to reduce impact of outliers), but regular stochastic gradient descent would do!</a:t>
            </a:r>
            <a:endParaRPr/>
          </a:p>
        </p:txBody>
      </p:sp>
      <p:sp>
        <p:nvSpPr>
          <p:cNvPr id="450" name="Google Shape;450;p36"/>
          <p:cNvSpPr txBox="1"/>
          <p:nvPr>
            <p:ph type="title"/>
          </p:nvPr>
        </p:nvSpPr>
        <p:spPr>
          <a:xfrm>
            <a:off x="1297500" y="393750"/>
            <a:ext cx="5272200" cy="6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RL: advanced concepts</a:t>
            </a:r>
            <a:endParaRPr/>
          </a:p>
        </p:txBody>
      </p:sp>
      <p:sp>
        <p:nvSpPr>
          <p:cNvPr id="451" name="Google Shape;45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457" name="Google Shape;457;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8"/>
          <p:cNvSpPr txBox="1"/>
          <p:nvPr>
            <p:ph type="title"/>
          </p:nvPr>
        </p:nvSpPr>
        <p:spPr>
          <a:xfrm>
            <a:off x="1052550" y="457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Initial run: Random Movement</a:t>
            </a:r>
            <a:endParaRPr/>
          </a:p>
        </p:txBody>
      </p:sp>
      <p:sp>
        <p:nvSpPr>
          <p:cNvPr id="463" name="Google Shape;463;p38"/>
          <p:cNvSpPr txBox="1"/>
          <p:nvPr>
            <p:ph idx="1" type="body"/>
          </p:nvPr>
        </p:nvSpPr>
        <p:spPr>
          <a:xfrm>
            <a:off x="4749475" y="1561738"/>
            <a:ext cx="38724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The first step was to initialize an agent to take random movement.</a:t>
            </a:r>
            <a:endParaRPr/>
          </a:p>
          <a:p>
            <a:pPr indent="0" lvl="0" marL="0" rtl="0" algn="l">
              <a:spcBef>
                <a:spcPts val="1200"/>
              </a:spcBef>
              <a:spcAft>
                <a:spcPts val="0"/>
              </a:spcAft>
              <a:buNone/>
            </a:pPr>
            <a:r>
              <a:rPr lang="en"/>
              <a:t>As per the visualization, loot is placed in predetermined positions on a static board. The agent will wander about trying to collect the loot (yellow squares). The number of </a:t>
            </a:r>
            <a:r>
              <a:rPr lang="en"/>
              <a:t>steps</a:t>
            </a:r>
            <a:r>
              <a:rPr lang="en"/>
              <a:t> taken, the amount of loot collected, and each successive game is recorded. </a:t>
            </a:r>
            <a:endParaRPr/>
          </a:p>
          <a:p>
            <a:pPr indent="0" lvl="0" marL="0" rtl="0" algn="l">
              <a:spcBef>
                <a:spcPts val="1200"/>
              </a:spcBef>
              <a:spcAft>
                <a:spcPts val="1200"/>
              </a:spcAft>
              <a:buNone/>
            </a:pPr>
            <a:r>
              <a:rPr b="1" lang="en">
                <a:solidFill>
                  <a:srgbClr val="FFFF00"/>
                </a:solidFill>
              </a:rPr>
              <a:t>Remember:</a:t>
            </a:r>
            <a:r>
              <a:rPr lang="en"/>
              <a:t> The goal of this step is to establish a baseline from which we can show improvement when running our RL model.</a:t>
            </a:r>
            <a:r>
              <a:rPr lang="en"/>
              <a:t> </a:t>
            </a:r>
            <a:endParaRPr/>
          </a:p>
        </p:txBody>
      </p:sp>
      <p:sp>
        <p:nvSpPr>
          <p:cNvPr id="464" name="Google Shape;46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5" name="Google Shape;465;p38"/>
          <p:cNvPicPr preferRelativeResize="0"/>
          <p:nvPr/>
        </p:nvPicPr>
        <p:blipFill>
          <a:blip r:embed="rId3">
            <a:alphaModFix/>
          </a:blip>
          <a:stretch>
            <a:fillRect/>
          </a:stretch>
        </p:blipFill>
        <p:spPr>
          <a:xfrm>
            <a:off x="1215650" y="1195975"/>
            <a:ext cx="3152045" cy="34672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9"/>
          <p:cNvSpPr txBox="1"/>
          <p:nvPr>
            <p:ph type="title"/>
          </p:nvPr>
        </p:nvSpPr>
        <p:spPr>
          <a:xfrm>
            <a:off x="1052550" y="457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Second</a:t>
            </a:r>
            <a:r>
              <a:rPr lang="en"/>
              <a:t> run: RL Movement</a:t>
            </a:r>
            <a:endParaRPr/>
          </a:p>
        </p:txBody>
      </p:sp>
      <p:sp>
        <p:nvSpPr>
          <p:cNvPr id="471" name="Google Shape;471;p39"/>
          <p:cNvSpPr txBox="1"/>
          <p:nvPr>
            <p:ph idx="1" type="body"/>
          </p:nvPr>
        </p:nvSpPr>
        <p:spPr>
          <a:xfrm>
            <a:off x="771900" y="1455788"/>
            <a:ext cx="38724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we re-ran the experiment using our RL implementation. </a:t>
            </a:r>
            <a:endParaRPr/>
          </a:p>
          <a:p>
            <a:pPr indent="0" lvl="0" marL="0" rtl="0" algn="l">
              <a:spcBef>
                <a:spcPts val="1200"/>
              </a:spcBef>
              <a:spcAft>
                <a:spcPts val="0"/>
              </a:spcAft>
              <a:buNone/>
            </a:pPr>
            <a:r>
              <a:rPr lang="en"/>
              <a:t>This took a bit longer because of the time the model needs to iterate over hundreds/thousands of nodes during optimization and back propagation.</a:t>
            </a:r>
            <a:endParaRPr/>
          </a:p>
          <a:p>
            <a:pPr indent="0" lvl="0" marL="0" rtl="0" algn="l">
              <a:spcBef>
                <a:spcPts val="1200"/>
              </a:spcBef>
              <a:spcAft>
                <a:spcPts val="0"/>
              </a:spcAft>
              <a:buNone/>
            </a:pPr>
            <a:r>
              <a:rPr lang="en"/>
              <a:t>Ideally, we would run operations with a GPU to train over many more games (300+); we trained on 100.</a:t>
            </a:r>
            <a:endParaRPr/>
          </a:p>
          <a:p>
            <a:pPr indent="0" lvl="0" marL="0" rtl="0" algn="l">
              <a:spcBef>
                <a:spcPts val="1200"/>
              </a:spcBef>
              <a:spcAft>
                <a:spcPts val="1200"/>
              </a:spcAft>
              <a:buNone/>
            </a:pPr>
            <a:r>
              <a:rPr b="1" lang="en">
                <a:solidFill>
                  <a:srgbClr val="FFFF00"/>
                </a:solidFill>
              </a:rPr>
              <a:t>Remember:</a:t>
            </a:r>
            <a:r>
              <a:rPr b="1" lang="en"/>
              <a:t> </a:t>
            </a:r>
            <a:r>
              <a:rPr lang="en"/>
              <a:t>Our goal is to show better-than-random performance!</a:t>
            </a:r>
            <a:endParaRPr/>
          </a:p>
        </p:txBody>
      </p:sp>
      <p:sp>
        <p:nvSpPr>
          <p:cNvPr id="472" name="Google Shape;47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3" name="Google Shape;473;p39"/>
          <p:cNvPicPr preferRelativeResize="0"/>
          <p:nvPr/>
        </p:nvPicPr>
        <p:blipFill>
          <a:blip r:embed="rId3">
            <a:alphaModFix/>
          </a:blip>
          <a:stretch>
            <a:fillRect/>
          </a:stretch>
        </p:blipFill>
        <p:spPr>
          <a:xfrm>
            <a:off x="5082725" y="1177775"/>
            <a:ext cx="3152045" cy="3467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0"/>
          <p:cNvSpPr txBox="1"/>
          <p:nvPr>
            <p:ph type="title"/>
          </p:nvPr>
        </p:nvSpPr>
        <p:spPr>
          <a:xfrm>
            <a:off x="1129088" y="152000"/>
            <a:ext cx="7038900" cy="5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Random vs RL movement</a:t>
            </a:r>
            <a:endParaRPr/>
          </a:p>
        </p:txBody>
      </p:sp>
      <p:sp>
        <p:nvSpPr>
          <p:cNvPr id="479" name="Google Shape;479;p40"/>
          <p:cNvSpPr txBox="1"/>
          <p:nvPr>
            <p:ph idx="1" type="body"/>
          </p:nvPr>
        </p:nvSpPr>
        <p:spPr>
          <a:xfrm>
            <a:off x="1129100" y="803375"/>
            <a:ext cx="2456400" cy="2088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t>Random movement</a:t>
            </a:r>
            <a:endParaRPr b="1"/>
          </a:p>
          <a:p>
            <a:pPr indent="-298767" lvl="0" marL="457200" rtl="0" algn="l">
              <a:lnSpc>
                <a:spcPct val="115000"/>
              </a:lnSpc>
              <a:spcBef>
                <a:spcPts val="1200"/>
              </a:spcBef>
              <a:spcAft>
                <a:spcPts val="0"/>
              </a:spcAft>
              <a:buSzPct val="100000"/>
              <a:buChar char="●"/>
            </a:pPr>
            <a:r>
              <a:rPr lang="en"/>
              <a:t>On average, collected about 10 reward per episode.</a:t>
            </a:r>
            <a:endParaRPr/>
          </a:p>
          <a:p>
            <a:pPr indent="-298767" lvl="0" marL="457200" rtl="0" algn="l">
              <a:lnSpc>
                <a:spcPct val="115000"/>
              </a:lnSpc>
              <a:spcBef>
                <a:spcPts val="1000"/>
              </a:spcBef>
              <a:spcAft>
                <a:spcPts val="0"/>
              </a:spcAft>
              <a:buSzPct val="100000"/>
              <a:buChar char="●"/>
            </a:pPr>
            <a:r>
              <a:rPr lang="en"/>
              <a:t>Visually, it achieved lower rewards overall.</a:t>
            </a:r>
            <a:endParaRPr/>
          </a:p>
          <a:p>
            <a:pPr indent="-298767" lvl="0" marL="457200" rtl="0" algn="l">
              <a:lnSpc>
                <a:spcPct val="115000"/>
              </a:lnSpc>
              <a:spcBef>
                <a:spcPts val="1000"/>
              </a:spcBef>
              <a:spcAft>
                <a:spcPts val="0"/>
              </a:spcAft>
              <a:buSzPct val="100000"/>
              <a:buChar char="●"/>
            </a:pPr>
            <a:r>
              <a:rPr lang="en"/>
              <a:t>Less than 10 games above 40 reward.</a:t>
            </a:r>
            <a:endParaRPr/>
          </a:p>
          <a:p>
            <a:pPr indent="0" lvl="0" marL="0" rtl="0" algn="l">
              <a:spcBef>
                <a:spcPts val="1000"/>
              </a:spcBef>
              <a:spcAft>
                <a:spcPts val="1200"/>
              </a:spcAft>
              <a:buNone/>
            </a:pPr>
            <a:r>
              <a:t/>
            </a:r>
            <a:endParaRPr b="1"/>
          </a:p>
        </p:txBody>
      </p:sp>
      <p:sp>
        <p:nvSpPr>
          <p:cNvPr id="480" name="Google Shape;480;p40"/>
          <p:cNvSpPr txBox="1"/>
          <p:nvPr>
            <p:ph idx="2" type="body"/>
          </p:nvPr>
        </p:nvSpPr>
        <p:spPr>
          <a:xfrm>
            <a:off x="1085600" y="3005850"/>
            <a:ext cx="2543400" cy="1888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00"/>
              <a:t>Reinforcement Learning</a:t>
            </a:r>
            <a:endParaRPr sz="1100"/>
          </a:p>
          <a:p>
            <a:pPr indent="-298450" lvl="0" marL="457200" rtl="0" algn="l">
              <a:lnSpc>
                <a:spcPct val="115000"/>
              </a:lnSpc>
              <a:spcBef>
                <a:spcPts val="1200"/>
              </a:spcBef>
              <a:spcAft>
                <a:spcPts val="0"/>
              </a:spcAft>
              <a:buClr>
                <a:schemeClr val="lt1"/>
              </a:buClr>
              <a:buSzPts val="1100"/>
              <a:buFont typeface="Lato"/>
              <a:buChar char="●"/>
            </a:pPr>
            <a:r>
              <a:rPr lang="en" sz="1100"/>
              <a:t>On average, collected about 17.5 rewards per episode.</a:t>
            </a:r>
            <a:endParaRPr sz="1100"/>
          </a:p>
          <a:p>
            <a:pPr indent="-298450" lvl="0" marL="457200" rtl="0" algn="l">
              <a:lnSpc>
                <a:spcPct val="115000"/>
              </a:lnSpc>
              <a:spcBef>
                <a:spcPts val="1000"/>
              </a:spcBef>
              <a:spcAft>
                <a:spcPts val="0"/>
              </a:spcAft>
              <a:buClr>
                <a:schemeClr val="lt1"/>
              </a:buClr>
              <a:buSzPts val="1100"/>
              <a:buFont typeface="Lato"/>
              <a:buChar char="●"/>
            </a:pPr>
            <a:r>
              <a:rPr lang="en" sz="1100"/>
              <a:t>Higher average as compared to the random movement graph.</a:t>
            </a:r>
            <a:endParaRPr sz="1100"/>
          </a:p>
          <a:p>
            <a:pPr indent="-298450" lvl="0" marL="457200" rtl="0" algn="l">
              <a:lnSpc>
                <a:spcPct val="115000"/>
              </a:lnSpc>
              <a:spcBef>
                <a:spcPts val="1000"/>
              </a:spcBef>
              <a:spcAft>
                <a:spcPts val="1000"/>
              </a:spcAft>
              <a:buClr>
                <a:schemeClr val="lt1"/>
              </a:buClr>
              <a:buSzPts val="1100"/>
              <a:buFont typeface="Arial"/>
              <a:buChar char="●"/>
            </a:pPr>
            <a:r>
              <a:rPr lang="en" sz="1100"/>
              <a:t>Many games earned over 40 rewards.</a:t>
            </a:r>
            <a:endParaRPr sz="1100"/>
          </a:p>
        </p:txBody>
      </p:sp>
      <p:sp>
        <p:nvSpPr>
          <p:cNvPr id="481" name="Google Shape;48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2" name="Google Shape;482;p40"/>
          <p:cNvPicPr preferRelativeResize="0"/>
          <p:nvPr/>
        </p:nvPicPr>
        <p:blipFill>
          <a:blip r:embed="rId3">
            <a:alphaModFix/>
          </a:blip>
          <a:stretch>
            <a:fillRect/>
          </a:stretch>
        </p:blipFill>
        <p:spPr>
          <a:xfrm>
            <a:off x="3755625" y="689900"/>
            <a:ext cx="1898875" cy="2088737"/>
          </a:xfrm>
          <a:prstGeom prst="rect">
            <a:avLst/>
          </a:prstGeom>
          <a:noFill/>
          <a:ln>
            <a:noFill/>
          </a:ln>
        </p:spPr>
      </p:pic>
      <p:pic>
        <p:nvPicPr>
          <p:cNvPr id="483" name="Google Shape;483;p40"/>
          <p:cNvPicPr preferRelativeResize="0"/>
          <p:nvPr/>
        </p:nvPicPr>
        <p:blipFill>
          <a:blip r:embed="rId4">
            <a:alphaModFix/>
          </a:blip>
          <a:stretch>
            <a:fillRect/>
          </a:stretch>
        </p:blipFill>
        <p:spPr>
          <a:xfrm>
            <a:off x="3755625" y="2905575"/>
            <a:ext cx="1898864" cy="2088750"/>
          </a:xfrm>
          <a:prstGeom prst="rect">
            <a:avLst/>
          </a:prstGeom>
          <a:noFill/>
          <a:ln>
            <a:noFill/>
          </a:ln>
        </p:spPr>
      </p:pic>
      <p:grpSp>
        <p:nvGrpSpPr>
          <p:cNvPr id="484" name="Google Shape;484;p40"/>
          <p:cNvGrpSpPr/>
          <p:nvPr/>
        </p:nvGrpSpPr>
        <p:grpSpPr>
          <a:xfrm>
            <a:off x="5711512" y="695375"/>
            <a:ext cx="2893578" cy="2035251"/>
            <a:chOff x="5846238" y="924225"/>
            <a:chExt cx="2634597" cy="1891497"/>
          </a:xfrm>
        </p:grpSpPr>
        <p:sp>
          <p:nvSpPr>
            <p:cNvPr id="485" name="Google Shape;485;p40"/>
            <p:cNvSpPr/>
            <p:nvPr/>
          </p:nvSpPr>
          <p:spPr>
            <a:xfrm>
              <a:off x="5856750" y="924225"/>
              <a:ext cx="2615700" cy="1881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40"/>
            <p:cNvPicPr preferRelativeResize="0"/>
            <p:nvPr/>
          </p:nvPicPr>
          <p:blipFill>
            <a:blip r:embed="rId5">
              <a:alphaModFix/>
            </a:blip>
            <a:stretch>
              <a:fillRect/>
            </a:stretch>
          </p:blipFill>
          <p:spPr>
            <a:xfrm>
              <a:off x="5846238" y="932900"/>
              <a:ext cx="2634597" cy="1882822"/>
            </a:xfrm>
            <a:prstGeom prst="rect">
              <a:avLst/>
            </a:prstGeom>
            <a:noFill/>
            <a:ln>
              <a:noFill/>
            </a:ln>
          </p:spPr>
        </p:pic>
      </p:grpSp>
      <p:grpSp>
        <p:nvGrpSpPr>
          <p:cNvPr id="487" name="Google Shape;487;p40"/>
          <p:cNvGrpSpPr/>
          <p:nvPr/>
        </p:nvGrpSpPr>
        <p:grpSpPr>
          <a:xfrm>
            <a:off x="5693850" y="2891975"/>
            <a:ext cx="2922627" cy="2088750"/>
            <a:chOff x="5846250" y="2968175"/>
            <a:chExt cx="2922627" cy="2088750"/>
          </a:xfrm>
        </p:grpSpPr>
        <p:sp>
          <p:nvSpPr>
            <p:cNvPr id="488" name="Google Shape;488;p40"/>
            <p:cNvSpPr/>
            <p:nvPr/>
          </p:nvSpPr>
          <p:spPr>
            <a:xfrm>
              <a:off x="5863600" y="2985425"/>
              <a:ext cx="2893500" cy="2071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9" name="Google Shape;489;p40"/>
            <p:cNvPicPr preferRelativeResize="0"/>
            <p:nvPr/>
          </p:nvPicPr>
          <p:blipFill>
            <a:blip r:embed="rId6">
              <a:alphaModFix/>
            </a:blip>
            <a:stretch>
              <a:fillRect/>
            </a:stretch>
          </p:blipFill>
          <p:spPr>
            <a:xfrm>
              <a:off x="5846250" y="2968175"/>
              <a:ext cx="2922627" cy="2088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results</a:t>
            </a:r>
            <a:endParaRPr/>
          </a:p>
        </p:txBody>
      </p:sp>
      <p:sp>
        <p:nvSpPr>
          <p:cNvPr id="495" name="Google Shape;49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41"/>
          <p:cNvSpPr txBox="1"/>
          <p:nvPr/>
        </p:nvSpPr>
        <p:spPr>
          <a:xfrm>
            <a:off x="1297500" y="1019375"/>
            <a:ext cx="6188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Here are the results from a second pass. The RL model begins untrained and is not persisted. Again, the RL model outperforms random movement.</a:t>
            </a:r>
            <a:endParaRPr>
              <a:solidFill>
                <a:schemeClr val="lt1"/>
              </a:solidFill>
              <a:latin typeface="Lato"/>
              <a:ea typeface="Lato"/>
              <a:cs typeface="Lato"/>
              <a:sym typeface="Lato"/>
            </a:endParaRPr>
          </a:p>
        </p:txBody>
      </p:sp>
      <p:grpSp>
        <p:nvGrpSpPr>
          <p:cNvPr id="497" name="Google Shape;497;p41"/>
          <p:cNvGrpSpPr/>
          <p:nvPr/>
        </p:nvGrpSpPr>
        <p:grpSpPr>
          <a:xfrm>
            <a:off x="502528" y="1904389"/>
            <a:ext cx="3823952" cy="2835032"/>
            <a:chOff x="331375" y="1561400"/>
            <a:chExt cx="3715100" cy="2648325"/>
          </a:xfrm>
        </p:grpSpPr>
        <p:sp>
          <p:nvSpPr>
            <p:cNvPr id="498" name="Google Shape;498;p41"/>
            <p:cNvSpPr/>
            <p:nvPr/>
          </p:nvSpPr>
          <p:spPr>
            <a:xfrm>
              <a:off x="342375" y="1579625"/>
              <a:ext cx="3704100" cy="2630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41"/>
            <p:cNvPicPr preferRelativeResize="0"/>
            <p:nvPr/>
          </p:nvPicPr>
          <p:blipFill>
            <a:blip r:embed="rId3">
              <a:alphaModFix/>
            </a:blip>
            <a:stretch>
              <a:fillRect/>
            </a:stretch>
          </p:blipFill>
          <p:spPr>
            <a:xfrm>
              <a:off x="331375" y="1561400"/>
              <a:ext cx="3705225" cy="2647950"/>
            </a:xfrm>
            <a:prstGeom prst="rect">
              <a:avLst/>
            </a:prstGeom>
            <a:noFill/>
            <a:ln>
              <a:noFill/>
            </a:ln>
          </p:spPr>
        </p:pic>
      </p:grpSp>
      <p:grpSp>
        <p:nvGrpSpPr>
          <p:cNvPr id="500" name="Google Shape;500;p41"/>
          <p:cNvGrpSpPr/>
          <p:nvPr/>
        </p:nvGrpSpPr>
        <p:grpSpPr>
          <a:xfrm>
            <a:off x="4710174" y="1902434"/>
            <a:ext cx="3823792" cy="2835073"/>
            <a:chOff x="4710380" y="1902400"/>
            <a:chExt cx="3705225" cy="2667300"/>
          </a:xfrm>
        </p:grpSpPr>
        <p:sp>
          <p:nvSpPr>
            <p:cNvPr id="501" name="Google Shape;501;p41"/>
            <p:cNvSpPr/>
            <p:nvPr/>
          </p:nvSpPr>
          <p:spPr>
            <a:xfrm>
              <a:off x="4720750" y="1902400"/>
              <a:ext cx="3694200" cy="2667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2" name="Google Shape;502;p41"/>
            <p:cNvPicPr preferRelativeResize="0"/>
            <p:nvPr/>
          </p:nvPicPr>
          <p:blipFill>
            <a:blip r:embed="rId4">
              <a:alphaModFix/>
            </a:blip>
            <a:stretch>
              <a:fillRect/>
            </a:stretch>
          </p:blipFill>
          <p:spPr>
            <a:xfrm>
              <a:off x="4710380" y="1904400"/>
              <a:ext cx="3705225" cy="26479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 Making a game AI</a:t>
            </a:r>
            <a:endParaRPr/>
          </a:p>
        </p:txBody>
      </p:sp>
      <p:sp>
        <p:nvSpPr>
          <p:cNvPr id="148" name="Google Shape;148;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Takeaways</a:t>
            </a:r>
            <a:endParaRPr/>
          </a:p>
        </p:txBody>
      </p:sp>
      <p:sp>
        <p:nvSpPr>
          <p:cNvPr id="508" name="Google Shape;508;p4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Summary:</a:t>
            </a:r>
            <a:endParaRPr b="1"/>
          </a:p>
          <a:p>
            <a:pPr indent="-311150" lvl="0" marL="457200" rtl="0" algn="l">
              <a:spcBef>
                <a:spcPts val="1200"/>
              </a:spcBef>
              <a:spcAft>
                <a:spcPts val="0"/>
              </a:spcAft>
              <a:buSzPts val="1300"/>
              <a:buChar char="●"/>
            </a:pPr>
            <a:r>
              <a:rPr lang="en"/>
              <a:t>The Reinforcement Learning model performed better, with minimal training (100 games).</a:t>
            </a:r>
            <a:endParaRPr/>
          </a:p>
          <a:p>
            <a:pPr indent="-311150" lvl="0" marL="457200" rtl="0" algn="l">
              <a:spcBef>
                <a:spcPts val="0"/>
              </a:spcBef>
              <a:spcAft>
                <a:spcPts val="0"/>
              </a:spcAft>
              <a:buSzPts val="1300"/>
              <a:buChar char="●"/>
            </a:pPr>
            <a:r>
              <a:rPr lang="en"/>
              <a:t>We would expect better performance (even a “solve”) by tuning the model design.</a:t>
            </a:r>
            <a:endParaRPr/>
          </a:p>
          <a:p>
            <a:pPr indent="-311150" lvl="0" marL="457200" rtl="0" algn="l">
              <a:spcBef>
                <a:spcPts val="0"/>
              </a:spcBef>
              <a:spcAft>
                <a:spcPts val="0"/>
              </a:spcAft>
              <a:buSzPts val="1300"/>
              <a:buChar char="●"/>
            </a:pPr>
            <a:r>
              <a:rPr lang="en"/>
              <a:t>We didn’t tune number of layers, kernel size, gamma, epsilon, learning rate, momentum, etc…mostly due to performance reasons…but this surely affected performance.</a:t>
            </a:r>
            <a:endParaRPr/>
          </a:p>
          <a:p>
            <a:pPr indent="0" lvl="0" marL="0" rtl="0" algn="l">
              <a:spcBef>
                <a:spcPts val="1200"/>
              </a:spcBef>
              <a:spcAft>
                <a:spcPts val="0"/>
              </a:spcAft>
              <a:buNone/>
            </a:pPr>
            <a:r>
              <a:rPr b="1" lang="en"/>
              <a:t>Possible Objections:</a:t>
            </a:r>
            <a:endParaRPr/>
          </a:p>
          <a:p>
            <a:pPr indent="-311150" lvl="0" marL="457200" rtl="0" algn="l">
              <a:spcBef>
                <a:spcPts val="1200"/>
              </a:spcBef>
              <a:spcAft>
                <a:spcPts val="0"/>
              </a:spcAft>
              <a:buSzPts val="1300"/>
              <a:buChar char="●"/>
            </a:pPr>
            <a:r>
              <a:rPr lang="en"/>
              <a:t>How do we know it wasn’t by chance? (We’ve ran it multiple times)</a:t>
            </a:r>
            <a:endParaRPr/>
          </a:p>
          <a:p>
            <a:pPr indent="-311150" lvl="0" marL="457200" rtl="0" algn="l">
              <a:spcBef>
                <a:spcPts val="0"/>
              </a:spcBef>
              <a:spcAft>
                <a:spcPts val="0"/>
              </a:spcAft>
              <a:buSzPts val="1300"/>
              <a:buChar char="●"/>
            </a:pPr>
            <a:r>
              <a:rPr lang="en"/>
              <a:t>Why didn’t you publish more results? (See next steps…mostly performance reasons)</a:t>
            </a:r>
            <a:endParaRPr/>
          </a:p>
          <a:p>
            <a:pPr indent="-311150" lvl="0" marL="457200" rtl="0" algn="l">
              <a:spcBef>
                <a:spcPts val="0"/>
              </a:spcBef>
              <a:spcAft>
                <a:spcPts val="0"/>
              </a:spcAft>
              <a:buSzPts val="1300"/>
              <a:buChar char="●"/>
            </a:pPr>
            <a:r>
              <a:rPr lang="en"/>
              <a:t>I’m not convinced the RL model didn’t do better by chance. (the margins are small, but the RL model consistently outperforms random movement!)</a:t>
            </a:r>
            <a:endParaRPr/>
          </a:p>
        </p:txBody>
      </p:sp>
      <p:sp>
        <p:nvSpPr>
          <p:cNvPr id="509" name="Google Shape;50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Lessons Learned &amp; Next Steps</a:t>
            </a:r>
            <a:endParaRPr/>
          </a:p>
        </p:txBody>
      </p:sp>
      <p:sp>
        <p:nvSpPr>
          <p:cNvPr id="515" name="Google Shape;515;p43"/>
          <p:cNvSpPr txBox="1"/>
          <p:nvPr>
            <p:ph idx="1" type="body"/>
          </p:nvPr>
        </p:nvSpPr>
        <p:spPr>
          <a:xfrm>
            <a:off x="1297500" y="1567550"/>
            <a:ext cx="7038900" cy="309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Lessons:</a:t>
            </a:r>
            <a:endParaRPr b="1"/>
          </a:p>
          <a:p>
            <a:pPr indent="-311150" lvl="0" marL="457200" rtl="0" algn="l">
              <a:spcBef>
                <a:spcPts val="1200"/>
              </a:spcBef>
              <a:spcAft>
                <a:spcPts val="0"/>
              </a:spcAft>
              <a:buSzPts val="1300"/>
              <a:buChar char="●"/>
            </a:pPr>
            <a:r>
              <a:rPr lang="en"/>
              <a:t>Reinforcement Learning is awesome!</a:t>
            </a:r>
            <a:endParaRPr/>
          </a:p>
          <a:p>
            <a:pPr indent="-311150" lvl="0" marL="457200" rtl="0" algn="l">
              <a:spcBef>
                <a:spcPts val="0"/>
              </a:spcBef>
              <a:spcAft>
                <a:spcPts val="0"/>
              </a:spcAft>
              <a:buSzPts val="1300"/>
              <a:buChar char="●"/>
            </a:pPr>
            <a:r>
              <a:rPr lang="en"/>
              <a:t>We need better ways of visualizing the neural network (tools like TensorBoard).</a:t>
            </a:r>
            <a:endParaRPr/>
          </a:p>
          <a:p>
            <a:pPr indent="-311150" lvl="0" marL="457200" rtl="0" algn="l">
              <a:spcBef>
                <a:spcPts val="0"/>
              </a:spcBef>
              <a:spcAft>
                <a:spcPts val="0"/>
              </a:spcAft>
              <a:buSzPts val="1300"/>
              <a:buChar char="●"/>
            </a:pPr>
            <a:r>
              <a:rPr lang="en"/>
              <a:t>We’ve only trained on 100 games. We need to train on more!</a:t>
            </a:r>
            <a:endParaRPr/>
          </a:p>
          <a:p>
            <a:pPr indent="0" lvl="0" marL="0" rtl="0" algn="l">
              <a:spcBef>
                <a:spcPts val="1200"/>
              </a:spcBef>
              <a:spcAft>
                <a:spcPts val="0"/>
              </a:spcAft>
              <a:buNone/>
            </a:pPr>
            <a:r>
              <a:rPr b="1" lang="en"/>
              <a:t>Next Steps:</a:t>
            </a:r>
            <a:endParaRPr b="1"/>
          </a:p>
          <a:p>
            <a:pPr indent="-311150" lvl="0" marL="457200" rtl="0" algn="l">
              <a:spcBef>
                <a:spcPts val="1200"/>
              </a:spcBef>
              <a:spcAft>
                <a:spcPts val="0"/>
              </a:spcAft>
              <a:buSzPts val="1300"/>
              <a:buChar char="●"/>
            </a:pPr>
            <a:r>
              <a:rPr lang="en"/>
              <a:t>Save the model for reuse so that we can eventually “solve” the game.</a:t>
            </a:r>
            <a:endParaRPr/>
          </a:p>
          <a:p>
            <a:pPr indent="-311150" lvl="0" marL="457200" rtl="0" algn="l">
              <a:spcBef>
                <a:spcPts val="0"/>
              </a:spcBef>
              <a:spcAft>
                <a:spcPts val="0"/>
              </a:spcAft>
              <a:buSzPts val="1300"/>
              <a:buChar char="●"/>
            </a:pPr>
            <a:r>
              <a:rPr lang="en"/>
              <a:t>Tune the model </a:t>
            </a:r>
            <a:r>
              <a:rPr lang="en"/>
              <a:t>design and parameters: learning rate, momentum, etc.</a:t>
            </a:r>
            <a:endParaRPr/>
          </a:p>
          <a:p>
            <a:pPr indent="-311150" lvl="0" marL="457200" rtl="0" algn="l">
              <a:spcBef>
                <a:spcPts val="0"/>
              </a:spcBef>
              <a:spcAft>
                <a:spcPts val="0"/>
              </a:spcAft>
              <a:buSzPts val="1300"/>
              <a:buChar char="●"/>
            </a:pPr>
            <a:r>
              <a:rPr lang="en"/>
              <a:t>Experiment with other optimizer and loss algorithms.</a:t>
            </a:r>
            <a:endParaRPr/>
          </a:p>
          <a:p>
            <a:pPr indent="-311150" lvl="0" marL="457200" rtl="0" algn="l">
              <a:spcBef>
                <a:spcPts val="0"/>
              </a:spcBef>
              <a:spcAft>
                <a:spcPts val="0"/>
              </a:spcAft>
              <a:buSzPts val="1300"/>
              <a:buChar char="●"/>
            </a:pPr>
            <a:r>
              <a:rPr lang="en"/>
              <a:t>Designing a more complex game in the future, implementing different game functionalities such as new map terrains and attack movements</a:t>
            </a:r>
            <a:endParaRPr/>
          </a:p>
          <a:p>
            <a:pPr indent="-311150" lvl="0" marL="457200" rtl="0" algn="l">
              <a:spcBef>
                <a:spcPts val="0"/>
              </a:spcBef>
              <a:spcAft>
                <a:spcPts val="0"/>
              </a:spcAft>
              <a:buSzPts val="1300"/>
              <a:buChar char="●"/>
            </a:pPr>
            <a:r>
              <a:rPr lang="en"/>
              <a:t>Add in a crimson player (Go Cougs!) that moves randomly, and prove that the purple player performs better because it is smarter ;)</a:t>
            </a:r>
            <a:endParaRPr/>
          </a:p>
        </p:txBody>
      </p:sp>
      <p:sp>
        <p:nvSpPr>
          <p:cNvPr id="516" name="Google Shape;51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4"/>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Thank you!</a:t>
            </a:r>
            <a:endParaRPr/>
          </a:p>
        </p:txBody>
      </p:sp>
      <p:sp>
        <p:nvSpPr>
          <p:cNvPr id="522" name="Google Shape;522;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5"/>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Appendix</a:t>
            </a:r>
            <a:endParaRPr/>
          </a:p>
        </p:txBody>
      </p:sp>
      <p:sp>
        <p:nvSpPr>
          <p:cNvPr id="528" name="Google Shape;528;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a:off x="105255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534" name="Google Shape;53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5" name="Google Shape;535;p46"/>
          <p:cNvSpPr txBox="1"/>
          <p:nvPr>
            <p:ph idx="1" type="body"/>
          </p:nvPr>
        </p:nvSpPr>
        <p:spPr>
          <a:xfrm>
            <a:off x="1052550" y="1307850"/>
            <a:ext cx="7638600" cy="3235200"/>
          </a:xfrm>
          <a:prstGeom prst="rect">
            <a:avLst/>
          </a:prstGeom>
        </p:spPr>
        <p:txBody>
          <a:bodyPr anchorCtr="0" anchor="t" bIns="91425" lIns="91425" spcFirstLastPara="1" rIns="91425" wrap="square" tIns="91425">
            <a:normAutofit fontScale="77500" lnSpcReduction="20000"/>
          </a:bodyPr>
          <a:lstStyle/>
          <a:p>
            <a:pPr indent="0" lvl="0" marL="355600" rtl="0" algn="l">
              <a:spcBef>
                <a:spcPts val="1200"/>
              </a:spcBef>
              <a:spcAft>
                <a:spcPts val="0"/>
              </a:spcAft>
              <a:buNone/>
            </a:pPr>
            <a:r>
              <a:rPr lang="en" sz="1100">
                <a:latin typeface="Arial"/>
                <a:ea typeface="Arial"/>
                <a:cs typeface="Arial"/>
                <a:sym typeface="Arial"/>
              </a:rPr>
              <a:t>Kangle, S. (2021, June 1). </a:t>
            </a:r>
            <a:r>
              <a:rPr i="1" lang="en" sz="1100">
                <a:latin typeface="Arial"/>
                <a:ea typeface="Arial"/>
                <a:cs typeface="Arial"/>
                <a:sym typeface="Arial"/>
              </a:rPr>
              <a:t>Optimizers in Deep Learning - in short! (without maths)</a:t>
            </a:r>
            <a:r>
              <a:rPr lang="en" sz="1100">
                <a:latin typeface="Arial"/>
                <a:ea typeface="Arial"/>
                <a:cs typeface="Arial"/>
                <a:sym typeface="Arial"/>
              </a:rPr>
              <a:t>. Medium. Retrieved March 16, 2022, from https://sanket-m-kangle.medium.com/optimizers-in-deep-learning-in-short-without-maths-98eb7c91e610 </a:t>
            </a:r>
            <a:endParaRPr sz="1100">
              <a:latin typeface="Arial"/>
              <a:ea typeface="Arial"/>
              <a:cs typeface="Arial"/>
              <a:sym typeface="Arial"/>
            </a:endParaRPr>
          </a:p>
          <a:p>
            <a:pPr indent="0" lvl="0" marL="355600" rtl="0" algn="l">
              <a:spcBef>
                <a:spcPts val="1200"/>
              </a:spcBef>
              <a:spcAft>
                <a:spcPts val="0"/>
              </a:spcAft>
              <a:buNone/>
            </a:pPr>
            <a:r>
              <a:rPr lang="en" sz="1100">
                <a:latin typeface="Arial"/>
                <a:ea typeface="Arial"/>
                <a:cs typeface="Arial"/>
                <a:sym typeface="Arial"/>
              </a:rPr>
              <a:t>Lavanchy, M., &amp; Joshi, A. (2021, September 28). </a:t>
            </a:r>
            <a:r>
              <a:rPr i="1" lang="en" sz="1100">
                <a:latin typeface="Arial"/>
                <a:ea typeface="Arial"/>
                <a:cs typeface="Arial"/>
                <a:sym typeface="Arial"/>
              </a:rPr>
              <a:t>An AI taught itself to play a video game – for the first time, it's beating humans</a:t>
            </a:r>
            <a:r>
              <a:rPr lang="en" sz="1100">
                <a:latin typeface="Arial"/>
                <a:ea typeface="Arial"/>
                <a:cs typeface="Arial"/>
                <a:sym typeface="Arial"/>
              </a:rPr>
              <a:t>. The Conversation. Retrieved March 14, 2022, from https://theconversation.com/an-ai-taught-itself-to-play-a-video-game-for-the-first-time-its-beating-humans-118028 </a:t>
            </a:r>
            <a:endParaRPr sz="1100">
              <a:latin typeface="Arial"/>
              <a:ea typeface="Arial"/>
              <a:cs typeface="Arial"/>
              <a:sym typeface="Arial"/>
            </a:endParaRPr>
          </a:p>
          <a:p>
            <a:pPr indent="0" lvl="0" marL="355600" rtl="0" algn="l">
              <a:spcBef>
                <a:spcPts val="1200"/>
              </a:spcBef>
              <a:spcAft>
                <a:spcPts val="0"/>
              </a:spcAft>
              <a:buNone/>
            </a:pPr>
            <a:r>
              <a:rPr lang="en" sz="1100">
                <a:latin typeface="Arial"/>
                <a:ea typeface="Arial"/>
                <a:cs typeface="Arial"/>
                <a:sym typeface="Arial"/>
              </a:rPr>
              <a:t>Paszke, A. (2021). </a:t>
            </a:r>
            <a:r>
              <a:rPr i="1" lang="en" sz="1100">
                <a:latin typeface="Arial"/>
                <a:ea typeface="Arial"/>
                <a:cs typeface="Arial"/>
                <a:sym typeface="Arial"/>
              </a:rPr>
              <a:t>Reinforcement Learning (DQN) Tutorial. </a:t>
            </a:r>
            <a:r>
              <a:rPr lang="en" sz="1100">
                <a:latin typeface="Arial"/>
                <a:ea typeface="Arial"/>
                <a:cs typeface="Arial"/>
                <a:sym typeface="Arial"/>
              </a:rPr>
              <a:t>PyTorch. Retrieved March 13, 2022, from https://pytorch.org/tutorials/intermediate/reinforcement_q_learning.html</a:t>
            </a:r>
            <a:endParaRPr sz="1100">
              <a:latin typeface="Arial"/>
              <a:ea typeface="Arial"/>
              <a:cs typeface="Arial"/>
              <a:sym typeface="Arial"/>
            </a:endParaRPr>
          </a:p>
          <a:p>
            <a:pPr indent="0" lvl="0" marL="355600" rtl="0" algn="l">
              <a:spcBef>
                <a:spcPts val="1200"/>
              </a:spcBef>
              <a:spcAft>
                <a:spcPts val="0"/>
              </a:spcAft>
              <a:buNone/>
            </a:pPr>
            <a:r>
              <a:rPr lang="en" sz="1100">
                <a:latin typeface="Arial"/>
                <a:ea typeface="Arial"/>
                <a:cs typeface="Arial"/>
                <a:sym typeface="Arial"/>
              </a:rPr>
              <a:t>Torres, J. (2020, August 15). </a:t>
            </a:r>
            <a:r>
              <a:rPr i="1" lang="en" sz="1100">
                <a:latin typeface="Arial"/>
                <a:ea typeface="Arial"/>
                <a:cs typeface="Arial"/>
                <a:sym typeface="Arial"/>
              </a:rPr>
              <a:t>Deep-Q Network (DQN-II)</a:t>
            </a:r>
            <a:r>
              <a:rPr lang="en" sz="1100">
                <a:latin typeface="Arial"/>
                <a:ea typeface="Arial"/>
                <a:cs typeface="Arial"/>
                <a:sym typeface="Arial"/>
              </a:rPr>
              <a:t>. Towards Data Science. Retrieved March 13, 2022, from https://towardsdatascience.com/deep-q-network-dqn-ii-b6bf911b6b2c</a:t>
            </a:r>
            <a:endParaRPr sz="1100">
              <a:latin typeface="Arial"/>
              <a:ea typeface="Arial"/>
              <a:cs typeface="Arial"/>
              <a:sym typeface="Arial"/>
            </a:endParaRPr>
          </a:p>
          <a:p>
            <a:pPr indent="0" lvl="0" marL="355600" rtl="0" algn="l">
              <a:spcBef>
                <a:spcPts val="1200"/>
              </a:spcBef>
              <a:spcAft>
                <a:spcPts val="0"/>
              </a:spcAft>
              <a:buNone/>
            </a:pPr>
            <a:r>
              <a:rPr lang="en" sz="1100">
                <a:latin typeface="Arial"/>
                <a:ea typeface="Arial"/>
                <a:cs typeface="Arial"/>
                <a:sym typeface="Arial"/>
              </a:rPr>
              <a:t>Trivedi, C. (2020, June 2). </a:t>
            </a:r>
            <a:r>
              <a:rPr i="1" lang="en" sz="1100">
                <a:latin typeface="Arial"/>
                <a:ea typeface="Arial"/>
                <a:cs typeface="Arial"/>
                <a:sym typeface="Arial"/>
              </a:rPr>
              <a:t>Game Level Design with Reinforcement Learning</a:t>
            </a:r>
            <a:r>
              <a:rPr lang="en" sz="1100">
                <a:latin typeface="Arial"/>
                <a:ea typeface="Arial"/>
                <a:cs typeface="Arial"/>
                <a:sym typeface="Arial"/>
              </a:rPr>
              <a:t>. Medium. Retrieved March 16, 2022, from https://towardsdatascience.com/game-level-design-with-reinforcement-learning-fa6eb585eb4e </a:t>
            </a:r>
            <a:endParaRPr sz="1100">
              <a:latin typeface="Arial"/>
              <a:ea typeface="Arial"/>
              <a:cs typeface="Arial"/>
              <a:sym typeface="Arial"/>
            </a:endParaRPr>
          </a:p>
          <a:p>
            <a:pPr indent="0" lvl="0" marL="355600" rtl="0" algn="l">
              <a:spcBef>
                <a:spcPts val="1200"/>
              </a:spcBef>
              <a:spcAft>
                <a:spcPts val="0"/>
              </a:spcAft>
              <a:buNone/>
            </a:pPr>
            <a:r>
              <a:t/>
            </a:r>
            <a:endParaRPr sz="1100">
              <a:latin typeface="Arial"/>
              <a:ea typeface="Arial"/>
              <a:cs typeface="Arial"/>
              <a:sym typeface="Arial"/>
            </a:endParaRPr>
          </a:p>
          <a:p>
            <a:pPr indent="0" lvl="0" marL="355600" rtl="0" algn="l">
              <a:spcBef>
                <a:spcPts val="1200"/>
              </a:spcBef>
              <a:spcAft>
                <a:spcPts val="0"/>
              </a:spcAft>
              <a:buNone/>
            </a:pPr>
            <a:r>
              <a:t/>
            </a:r>
            <a:endParaRPr sz="1100">
              <a:latin typeface="Arial"/>
              <a:ea typeface="Arial"/>
              <a:cs typeface="Arial"/>
              <a:sym typeface="Arial"/>
            </a:endParaRPr>
          </a:p>
          <a:p>
            <a:pPr indent="0" lvl="0" marL="35560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1200"/>
              </a:spcAft>
              <a:buNone/>
            </a:pPr>
            <a:r>
              <a:t/>
            </a:r>
            <a:endParaRPr sz="11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052550" y="486425"/>
            <a:ext cx="7038900" cy="68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goals &amp; objectives</a:t>
            </a:r>
            <a:endParaRPr/>
          </a:p>
        </p:txBody>
      </p:sp>
      <p:sp>
        <p:nvSpPr>
          <p:cNvPr id="154" name="Google Shape;15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16"/>
          <p:cNvSpPr txBox="1"/>
          <p:nvPr/>
        </p:nvSpPr>
        <p:spPr>
          <a:xfrm>
            <a:off x="319925" y="4346725"/>
            <a:ext cx="3780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66666"/>
                </a:solidFill>
                <a:latin typeface="Lato"/>
                <a:ea typeface="Lato"/>
                <a:cs typeface="Lato"/>
                <a:sym typeface="Lato"/>
              </a:rPr>
              <a:t>(Lavanchy &amp; Joshi, 2019)</a:t>
            </a:r>
            <a:endParaRPr sz="1200">
              <a:solidFill>
                <a:srgbClr val="666666"/>
              </a:solidFill>
              <a:latin typeface="Lato"/>
              <a:ea typeface="Lato"/>
              <a:cs typeface="Lato"/>
              <a:sym typeface="Lato"/>
            </a:endParaRPr>
          </a:p>
        </p:txBody>
      </p:sp>
      <p:pic>
        <p:nvPicPr>
          <p:cNvPr id="156" name="Google Shape;156;p16"/>
          <p:cNvPicPr preferRelativeResize="0"/>
          <p:nvPr/>
        </p:nvPicPr>
        <p:blipFill>
          <a:blip r:embed="rId3">
            <a:alphaModFix/>
          </a:blip>
          <a:stretch>
            <a:fillRect/>
          </a:stretch>
        </p:blipFill>
        <p:spPr>
          <a:xfrm>
            <a:off x="294438" y="1472825"/>
            <a:ext cx="3831867" cy="2873900"/>
          </a:xfrm>
          <a:prstGeom prst="rect">
            <a:avLst/>
          </a:prstGeom>
          <a:noFill/>
          <a:ln>
            <a:noFill/>
          </a:ln>
        </p:spPr>
      </p:pic>
      <p:sp>
        <p:nvSpPr>
          <p:cNvPr id="157" name="Google Shape;157;p16"/>
          <p:cNvSpPr txBox="1"/>
          <p:nvPr>
            <p:ph idx="1" type="body"/>
          </p:nvPr>
        </p:nvSpPr>
        <p:spPr>
          <a:xfrm>
            <a:off x="4369450" y="1419025"/>
            <a:ext cx="4468500" cy="34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Goal:</a:t>
            </a:r>
            <a:endParaRPr b="1"/>
          </a:p>
          <a:p>
            <a:pPr indent="0" lvl="0" marL="0" rtl="0" algn="l">
              <a:spcBef>
                <a:spcPts val="1200"/>
              </a:spcBef>
              <a:spcAft>
                <a:spcPts val="0"/>
              </a:spcAft>
              <a:buNone/>
            </a:pPr>
            <a:r>
              <a:rPr b="1" lang="en"/>
              <a:t>Create a game AI to move around a Board and collect Loot…with minimal human programming!</a:t>
            </a:r>
            <a:endParaRPr b="1"/>
          </a:p>
          <a:p>
            <a:pPr indent="0" lvl="0" marL="0" rtl="0" algn="l">
              <a:spcBef>
                <a:spcPts val="1200"/>
              </a:spcBef>
              <a:spcAft>
                <a:spcPts val="0"/>
              </a:spcAft>
              <a:buNone/>
            </a:pPr>
            <a:r>
              <a:t/>
            </a:r>
            <a:endParaRPr sz="1200"/>
          </a:p>
          <a:p>
            <a:pPr indent="0" lvl="0" marL="0" rtl="0" algn="l">
              <a:spcBef>
                <a:spcPts val="1200"/>
              </a:spcBef>
              <a:spcAft>
                <a:spcPts val="0"/>
              </a:spcAft>
              <a:buNone/>
            </a:pPr>
            <a:r>
              <a:rPr b="1" lang="en" sz="1200"/>
              <a:t>O</a:t>
            </a:r>
            <a:r>
              <a:rPr b="1" lang="en" sz="1200"/>
              <a:t>bjectives:</a:t>
            </a:r>
            <a:endParaRPr b="1" sz="1200"/>
          </a:p>
          <a:p>
            <a:pPr indent="-304800" lvl="0" marL="457200" rtl="0" algn="l">
              <a:spcBef>
                <a:spcPts val="1200"/>
              </a:spcBef>
              <a:spcAft>
                <a:spcPts val="0"/>
              </a:spcAft>
              <a:buSzPts val="1200"/>
              <a:buChar char="●"/>
            </a:pPr>
            <a:r>
              <a:rPr lang="en" sz="1200"/>
              <a:t>Explore data science in a gaming application.</a:t>
            </a:r>
            <a:endParaRPr sz="1200"/>
          </a:p>
          <a:p>
            <a:pPr indent="-304800" lvl="0" marL="457200" rtl="0" algn="l">
              <a:spcBef>
                <a:spcPts val="0"/>
              </a:spcBef>
              <a:spcAft>
                <a:spcPts val="0"/>
              </a:spcAft>
              <a:buSzPts val="1200"/>
              <a:buChar char="●"/>
            </a:pPr>
            <a:r>
              <a:rPr lang="en" sz="1200"/>
              <a:t>Research ML techniques and select tools.</a:t>
            </a:r>
            <a:endParaRPr sz="1200"/>
          </a:p>
          <a:p>
            <a:pPr indent="-304800" lvl="0" marL="457200" rtl="0" algn="l">
              <a:spcBef>
                <a:spcPts val="0"/>
              </a:spcBef>
              <a:spcAft>
                <a:spcPts val="0"/>
              </a:spcAft>
              <a:buSzPts val="1200"/>
              <a:buChar char="●"/>
            </a:pPr>
            <a:r>
              <a:rPr lang="en" sz="1200"/>
              <a:t>Develop and train a responsive game AI.</a:t>
            </a:r>
            <a:endParaRPr sz="1200"/>
          </a:p>
          <a:p>
            <a:pPr indent="-304800" lvl="0" marL="457200" rtl="0" algn="l">
              <a:spcBef>
                <a:spcPts val="0"/>
              </a:spcBef>
              <a:spcAft>
                <a:spcPts val="0"/>
              </a:spcAft>
              <a:buSzPts val="1200"/>
              <a:buChar char="●"/>
            </a:pPr>
            <a:r>
              <a:rPr lang="en" sz="1200"/>
              <a:t>Show meaningful results.</a:t>
            </a:r>
            <a:endParaRPr sz="1200"/>
          </a:p>
          <a:p>
            <a:pPr indent="-304800" lvl="0" marL="457200" rtl="0" algn="l">
              <a:spcBef>
                <a:spcPts val="0"/>
              </a:spcBef>
              <a:spcAft>
                <a:spcPts val="0"/>
              </a:spcAft>
              <a:buSzPts val="1200"/>
              <a:buChar char="●"/>
            </a:pPr>
            <a:r>
              <a:rPr lang="en" sz="1200"/>
              <a:t>Have fun!</a:t>
            </a:r>
            <a:endParaRPr sz="1200"/>
          </a:p>
          <a:p>
            <a:pPr indent="0" lvl="0" marL="457200" rtl="0" algn="l">
              <a:spcBef>
                <a:spcPts val="1200"/>
              </a:spcBef>
              <a:spcAft>
                <a:spcPts val="120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Exploring data science in </a:t>
            </a:r>
            <a:r>
              <a:rPr lang="en"/>
              <a:t>gaming</a:t>
            </a:r>
            <a:r>
              <a:rPr lang="en"/>
              <a:t> applications</a:t>
            </a:r>
            <a:endParaRPr/>
          </a:p>
        </p:txBody>
      </p:sp>
      <p:sp>
        <p:nvSpPr>
          <p:cNvPr id="163" name="Google Shape;163;p17"/>
          <p:cNvSpPr txBox="1"/>
          <p:nvPr>
            <p:ph idx="1" type="body"/>
          </p:nvPr>
        </p:nvSpPr>
        <p:spPr>
          <a:xfrm>
            <a:off x="129725" y="1927931"/>
            <a:ext cx="3141300" cy="222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Inspiration:</a:t>
            </a:r>
            <a:endParaRPr b="1"/>
          </a:p>
          <a:p>
            <a:pPr indent="-311150" lvl="0" marL="457200" rtl="0" algn="l">
              <a:lnSpc>
                <a:spcPct val="200000"/>
              </a:lnSpc>
              <a:spcBef>
                <a:spcPts val="1200"/>
              </a:spcBef>
              <a:spcAft>
                <a:spcPts val="0"/>
              </a:spcAft>
              <a:buSzPts val="1300"/>
              <a:buChar char="●"/>
            </a:pPr>
            <a:r>
              <a:rPr lang="en"/>
              <a:t>AlphaZero (Google DeepMind)</a:t>
            </a:r>
            <a:endParaRPr/>
          </a:p>
          <a:p>
            <a:pPr indent="-311150" lvl="0" marL="457200" rtl="0" algn="l">
              <a:lnSpc>
                <a:spcPct val="200000"/>
              </a:lnSpc>
              <a:spcBef>
                <a:spcPts val="0"/>
              </a:spcBef>
              <a:spcAft>
                <a:spcPts val="0"/>
              </a:spcAft>
              <a:buSzPts val="1300"/>
              <a:buChar char="●"/>
            </a:pPr>
            <a:r>
              <a:rPr lang="en"/>
              <a:t>Jabrils (YouTube)</a:t>
            </a:r>
            <a:endParaRPr/>
          </a:p>
          <a:p>
            <a:pPr indent="-311150" lvl="0" marL="457200" rtl="0" algn="l">
              <a:lnSpc>
                <a:spcPct val="200000"/>
              </a:lnSpc>
              <a:spcBef>
                <a:spcPts val="0"/>
              </a:spcBef>
              <a:spcAft>
                <a:spcPts val="0"/>
              </a:spcAft>
              <a:buSzPts val="1300"/>
              <a:buChar char="●"/>
            </a:pPr>
            <a:r>
              <a:rPr lang="en"/>
              <a:t>The Coding Train (YouTube)</a:t>
            </a:r>
            <a:endParaRPr b="1"/>
          </a:p>
          <a:p>
            <a:pPr indent="-311150" lvl="0" marL="457200" rtl="0" algn="l">
              <a:lnSpc>
                <a:spcPct val="200000"/>
              </a:lnSpc>
              <a:spcBef>
                <a:spcPts val="0"/>
              </a:spcBef>
              <a:spcAft>
                <a:spcPts val="0"/>
              </a:spcAft>
              <a:buSzPts val="1300"/>
              <a:buChar char="●"/>
            </a:pPr>
            <a:r>
              <a:rPr lang="en"/>
              <a:t>OpenAI Gym</a:t>
            </a:r>
            <a:endParaRPr/>
          </a:p>
        </p:txBody>
      </p:sp>
      <p:sp>
        <p:nvSpPr>
          <p:cNvPr id="164" name="Google Shape;16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17"/>
          <p:cNvPicPr preferRelativeResize="0"/>
          <p:nvPr/>
        </p:nvPicPr>
        <p:blipFill>
          <a:blip r:embed="rId3">
            <a:alphaModFix/>
          </a:blip>
          <a:stretch>
            <a:fillRect/>
          </a:stretch>
        </p:blipFill>
        <p:spPr>
          <a:xfrm>
            <a:off x="3205944" y="1068945"/>
            <a:ext cx="2823715" cy="1472207"/>
          </a:xfrm>
          <a:prstGeom prst="rect">
            <a:avLst/>
          </a:prstGeom>
          <a:noFill/>
          <a:ln>
            <a:noFill/>
          </a:ln>
        </p:spPr>
      </p:pic>
      <p:sp>
        <p:nvSpPr>
          <p:cNvPr id="166" name="Google Shape;166;p17"/>
          <p:cNvSpPr txBox="1"/>
          <p:nvPr/>
        </p:nvSpPr>
        <p:spPr>
          <a:xfrm>
            <a:off x="3114338" y="2472022"/>
            <a:ext cx="236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AlphaZero</a:t>
            </a:r>
            <a:r>
              <a:rPr lang="en" sz="1100">
                <a:solidFill>
                  <a:schemeClr val="lt1"/>
                </a:solidFill>
                <a:latin typeface="Lato"/>
                <a:ea typeface="Lato"/>
                <a:cs typeface="Lato"/>
                <a:sym typeface="Lato"/>
              </a:rPr>
              <a:t> </a:t>
            </a:r>
            <a:r>
              <a:rPr lang="en" sz="1100">
                <a:solidFill>
                  <a:srgbClr val="666666"/>
                </a:solidFill>
                <a:latin typeface="Lato"/>
                <a:ea typeface="Lato"/>
                <a:cs typeface="Lato"/>
                <a:sym typeface="Lato"/>
              </a:rPr>
              <a:t>(</a:t>
            </a:r>
            <a:r>
              <a:rPr lang="en" sz="1100">
                <a:solidFill>
                  <a:srgbClr val="666666"/>
                </a:solidFill>
                <a:latin typeface="Lato"/>
                <a:ea typeface="Lato"/>
                <a:cs typeface="Lato"/>
                <a:sym typeface="Lato"/>
              </a:rPr>
              <a:t>Agadmator, </a:t>
            </a:r>
            <a:r>
              <a:rPr lang="en" sz="1100">
                <a:solidFill>
                  <a:srgbClr val="666666"/>
                </a:solidFill>
                <a:latin typeface="Lato"/>
                <a:ea typeface="Lato"/>
                <a:cs typeface="Lato"/>
                <a:sym typeface="Lato"/>
              </a:rPr>
              <a:t>YouTube)</a:t>
            </a:r>
            <a:endParaRPr sz="1100">
              <a:solidFill>
                <a:srgbClr val="666666"/>
              </a:solidFill>
              <a:latin typeface="Lato"/>
              <a:ea typeface="Lato"/>
              <a:cs typeface="Lato"/>
              <a:sym typeface="Lato"/>
            </a:endParaRPr>
          </a:p>
        </p:txBody>
      </p:sp>
      <p:pic>
        <p:nvPicPr>
          <p:cNvPr id="167" name="Google Shape;167;p17"/>
          <p:cNvPicPr preferRelativeResize="0"/>
          <p:nvPr/>
        </p:nvPicPr>
        <p:blipFill rotWithShape="1">
          <a:blip r:embed="rId4">
            <a:alphaModFix/>
          </a:blip>
          <a:srcRect b="19484" l="0" r="0" t="0"/>
          <a:stretch/>
        </p:blipFill>
        <p:spPr>
          <a:xfrm>
            <a:off x="3271025" y="3074812"/>
            <a:ext cx="2726825" cy="1538374"/>
          </a:xfrm>
          <a:prstGeom prst="rect">
            <a:avLst/>
          </a:prstGeom>
          <a:noFill/>
          <a:ln>
            <a:noFill/>
          </a:ln>
        </p:spPr>
      </p:pic>
      <p:sp>
        <p:nvSpPr>
          <p:cNvPr id="168" name="Google Shape;168;p17"/>
          <p:cNvSpPr txBox="1"/>
          <p:nvPr/>
        </p:nvSpPr>
        <p:spPr>
          <a:xfrm>
            <a:off x="3187725" y="4571550"/>
            <a:ext cx="2967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Jabrils</a:t>
            </a:r>
            <a:r>
              <a:rPr lang="en" sz="1100">
                <a:solidFill>
                  <a:schemeClr val="lt1"/>
                </a:solidFill>
                <a:latin typeface="Lato"/>
                <a:ea typeface="Lato"/>
                <a:cs typeface="Lato"/>
                <a:sym typeface="Lato"/>
              </a:rPr>
              <a:t> </a:t>
            </a:r>
            <a:r>
              <a:rPr lang="en" sz="1100">
                <a:solidFill>
                  <a:srgbClr val="666666"/>
                </a:solidFill>
                <a:latin typeface="Lato"/>
                <a:ea typeface="Lato"/>
                <a:cs typeface="Lato"/>
                <a:sym typeface="Lato"/>
              </a:rPr>
              <a:t>(Jabrils, YouTube)</a:t>
            </a:r>
            <a:endParaRPr sz="1100">
              <a:solidFill>
                <a:srgbClr val="666666"/>
              </a:solidFill>
              <a:latin typeface="Lato"/>
              <a:ea typeface="Lato"/>
              <a:cs typeface="Lato"/>
              <a:sym typeface="Lato"/>
            </a:endParaRPr>
          </a:p>
        </p:txBody>
      </p:sp>
      <p:pic>
        <p:nvPicPr>
          <p:cNvPr id="169" name="Google Shape;169;p17"/>
          <p:cNvPicPr preferRelativeResize="0"/>
          <p:nvPr/>
        </p:nvPicPr>
        <p:blipFill>
          <a:blip r:embed="rId5">
            <a:alphaModFix/>
          </a:blip>
          <a:stretch>
            <a:fillRect/>
          </a:stretch>
        </p:blipFill>
        <p:spPr>
          <a:xfrm>
            <a:off x="6243200" y="1068950"/>
            <a:ext cx="2625554" cy="1470300"/>
          </a:xfrm>
          <a:prstGeom prst="rect">
            <a:avLst/>
          </a:prstGeom>
          <a:noFill/>
          <a:ln>
            <a:noFill/>
          </a:ln>
        </p:spPr>
      </p:pic>
      <p:sp>
        <p:nvSpPr>
          <p:cNvPr id="170" name="Google Shape;170;p17"/>
          <p:cNvSpPr txBox="1"/>
          <p:nvPr/>
        </p:nvSpPr>
        <p:spPr>
          <a:xfrm>
            <a:off x="6154896" y="2471378"/>
            <a:ext cx="272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The Coding Train</a:t>
            </a:r>
            <a:r>
              <a:rPr lang="en" sz="1100">
                <a:solidFill>
                  <a:schemeClr val="lt1"/>
                </a:solidFill>
                <a:latin typeface="Lato"/>
                <a:ea typeface="Lato"/>
                <a:cs typeface="Lato"/>
                <a:sym typeface="Lato"/>
              </a:rPr>
              <a:t> </a:t>
            </a:r>
            <a:r>
              <a:rPr lang="en" sz="1100">
                <a:solidFill>
                  <a:srgbClr val="666666"/>
                </a:solidFill>
                <a:latin typeface="Lato"/>
                <a:ea typeface="Lato"/>
                <a:cs typeface="Lato"/>
                <a:sym typeface="Lato"/>
              </a:rPr>
              <a:t>(Coding Train, YouTube)</a:t>
            </a:r>
            <a:endParaRPr sz="1100">
              <a:solidFill>
                <a:srgbClr val="666666"/>
              </a:solidFill>
              <a:latin typeface="Lato"/>
              <a:ea typeface="Lato"/>
              <a:cs typeface="Lato"/>
              <a:sym typeface="Lato"/>
            </a:endParaRPr>
          </a:p>
        </p:txBody>
      </p:sp>
      <p:pic>
        <p:nvPicPr>
          <p:cNvPr id="171" name="Google Shape;171;p17"/>
          <p:cNvPicPr preferRelativeResize="0"/>
          <p:nvPr/>
        </p:nvPicPr>
        <p:blipFill>
          <a:blip r:embed="rId6">
            <a:alphaModFix/>
          </a:blip>
          <a:stretch>
            <a:fillRect/>
          </a:stretch>
        </p:blipFill>
        <p:spPr>
          <a:xfrm>
            <a:off x="6283210" y="3074788"/>
            <a:ext cx="2625552" cy="1563074"/>
          </a:xfrm>
          <a:prstGeom prst="rect">
            <a:avLst/>
          </a:prstGeom>
          <a:noFill/>
          <a:ln>
            <a:noFill/>
          </a:ln>
        </p:spPr>
      </p:pic>
      <p:sp>
        <p:nvSpPr>
          <p:cNvPr id="172" name="Google Shape;172;p17"/>
          <p:cNvSpPr txBox="1"/>
          <p:nvPr/>
        </p:nvSpPr>
        <p:spPr>
          <a:xfrm>
            <a:off x="6203188" y="4596225"/>
            <a:ext cx="19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lt1"/>
                </a:solidFill>
                <a:latin typeface="Lato"/>
                <a:ea typeface="Lato"/>
                <a:cs typeface="Lato"/>
                <a:sym typeface="Lato"/>
              </a:rPr>
              <a:t>OpenAI Gym </a:t>
            </a:r>
            <a:r>
              <a:rPr lang="en" sz="1100">
                <a:solidFill>
                  <a:srgbClr val="666666"/>
                </a:solidFill>
                <a:latin typeface="Lato"/>
                <a:ea typeface="Lato"/>
                <a:cs typeface="Lato"/>
                <a:sym typeface="Lato"/>
              </a:rPr>
              <a:t>(openai.com)</a:t>
            </a:r>
            <a:endParaRPr sz="1100">
              <a:solidFill>
                <a:srgbClr val="666666"/>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Researching ML techniques and select tools</a:t>
            </a:r>
            <a:endParaRPr/>
          </a:p>
        </p:txBody>
      </p:sp>
      <p:sp>
        <p:nvSpPr>
          <p:cNvPr id="178" name="Google Shape;178;p18"/>
          <p:cNvSpPr txBox="1"/>
          <p:nvPr>
            <p:ph idx="1" type="body"/>
          </p:nvPr>
        </p:nvSpPr>
        <p:spPr>
          <a:xfrm>
            <a:off x="1139275" y="1549475"/>
            <a:ext cx="38445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Tool selection and resources:</a:t>
            </a:r>
            <a:endParaRPr/>
          </a:p>
          <a:p>
            <a:pPr indent="-304958" lvl="0" marL="457200" rtl="0" algn="l">
              <a:spcBef>
                <a:spcPts val="1200"/>
              </a:spcBef>
              <a:spcAft>
                <a:spcPts val="0"/>
              </a:spcAft>
              <a:buSzPct val="100000"/>
              <a:buChar char="●"/>
            </a:pPr>
            <a:r>
              <a:rPr b="1" lang="en"/>
              <a:t>Google Colab Pro:</a:t>
            </a:r>
            <a:r>
              <a:rPr lang="en"/>
              <a:t> cloud notebook for running python  with GPU capabilities.</a:t>
            </a:r>
            <a:endParaRPr/>
          </a:p>
          <a:p>
            <a:pPr indent="-304958" lvl="0" marL="457200" rtl="0" algn="l">
              <a:spcBef>
                <a:spcPts val="1000"/>
              </a:spcBef>
              <a:spcAft>
                <a:spcPts val="0"/>
              </a:spcAft>
              <a:buSzPct val="100000"/>
              <a:buChar char="●"/>
            </a:pPr>
            <a:r>
              <a:rPr b="1" lang="en"/>
              <a:t>PyTorch: </a:t>
            </a:r>
            <a:r>
              <a:rPr lang="en"/>
              <a:t>a rich python library full of ML models, functions, tutorials and documentation.</a:t>
            </a:r>
            <a:endParaRPr/>
          </a:p>
          <a:p>
            <a:pPr indent="-304958" lvl="0" marL="457200" rtl="0" algn="l">
              <a:spcBef>
                <a:spcPts val="1000"/>
              </a:spcBef>
              <a:spcAft>
                <a:spcPts val="0"/>
              </a:spcAft>
              <a:buSzPct val="100000"/>
              <a:buChar char="●"/>
            </a:pPr>
            <a:r>
              <a:rPr b="1" lang="en"/>
              <a:t>OpenAI: </a:t>
            </a:r>
            <a:r>
              <a:rPr lang="en"/>
              <a:t>a leading AI research company that publishes open source ML tools and game AI training resources.</a:t>
            </a:r>
            <a:endParaRPr/>
          </a:p>
          <a:p>
            <a:pPr indent="-304958" lvl="0" marL="457200" rtl="0" algn="l">
              <a:spcBef>
                <a:spcPts val="1000"/>
              </a:spcBef>
              <a:spcAft>
                <a:spcPts val="0"/>
              </a:spcAft>
              <a:buSzPct val="100000"/>
              <a:buChar char="●"/>
            </a:pPr>
            <a:r>
              <a:rPr b="1" lang="en"/>
              <a:t>Research: </a:t>
            </a:r>
            <a:r>
              <a:rPr lang="en"/>
              <a:t>towardsdatascience.com</a:t>
            </a:r>
            <a:r>
              <a:rPr b="1" lang="en"/>
              <a:t>, </a:t>
            </a:r>
            <a:r>
              <a:rPr lang="en"/>
              <a:t>medium.com</a:t>
            </a:r>
            <a:r>
              <a:rPr b="1" lang="en"/>
              <a:t>, </a:t>
            </a:r>
            <a:r>
              <a:rPr lang="en"/>
              <a:t>StackOverflow.com, etc.</a:t>
            </a:r>
            <a:endParaRPr/>
          </a:p>
          <a:p>
            <a:pPr indent="0" lvl="0" marL="0" rtl="0" algn="l">
              <a:spcBef>
                <a:spcPts val="1000"/>
              </a:spcBef>
              <a:spcAft>
                <a:spcPts val="1000"/>
              </a:spcAft>
              <a:buNone/>
            </a:pPr>
            <a:r>
              <a:rPr lang="en"/>
              <a:t>We’ll revisit this later!</a:t>
            </a:r>
            <a:endParaRPr/>
          </a:p>
        </p:txBody>
      </p:sp>
      <p:sp>
        <p:nvSpPr>
          <p:cNvPr id="179" name="Google Shape;17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0" name="Google Shape;180;p18"/>
          <p:cNvPicPr preferRelativeResize="0"/>
          <p:nvPr/>
        </p:nvPicPr>
        <p:blipFill>
          <a:blip r:embed="rId3">
            <a:alphaModFix/>
          </a:blip>
          <a:stretch>
            <a:fillRect/>
          </a:stretch>
        </p:blipFill>
        <p:spPr>
          <a:xfrm>
            <a:off x="5925698" y="1575873"/>
            <a:ext cx="1960800" cy="723200"/>
          </a:xfrm>
          <a:prstGeom prst="rect">
            <a:avLst/>
          </a:prstGeom>
          <a:noFill/>
          <a:ln>
            <a:noFill/>
          </a:ln>
        </p:spPr>
      </p:pic>
      <p:pic>
        <p:nvPicPr>
          <p:cNvPr id="181" name="Google Shape;181;p18"/>
          <p:cNvPicPr preferRelativeResize="0"/>
          <p:nvPr/>
        </p:nvPicPr>
        <p:blipFill rotWithShape="1">
          <a:blip r:embed="rId4">
            <a:alphaModFix/>
          </a:blip>
          <a:srcRect b="18574" l="5672" r="6654" t="16342"/>
          <a:stretch/>
        </p:blipFill>
        <p:spPr>
          <a:xfrm>
            <a:off x="5742700" y="2769725"/>
            <a:ext cx="2326800" cy="470700"/>
          </a:xfrm>
          <a:prstGeom prst="rect">
            <a:avLst/>
          </a:prstGeom>
          <a:noFill/>
          <a:ln>
            <a:noFill/>
          </a:ln>
        </p:spPr>
      </p:pic>
      <p:pic>
        <p:nvPicPr>
          <p:cNvPr id="182" name="Google Shape;182;p18"/>
          <p:cNvPicPr preferRelativeResize="0"/>
          <p:nvPr/>
        </p:nvPicPr>
        <p:blipFill rotWithShape="1">
          <a:blip r:embed="rId5">
            <a:alphaModFix/>
          </a:blip>
          <a:srcRect b="26755" l="0" r="0" t="26057"/>
          <a:stretch/>
        </p:blipFill>
        <p:spPr>
          <a:xfrm>
            <a:off x="5814125" y="3711075"/>
            <a:ext cx="2183950" cy="588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1314150" y="527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Developing a responsive game AI </a:t>
            </a:r>
            <a:endParaRPr/>
          </a:p>
        </p:txBody>
      </p:sp>
      <p:sp>
        <p:nvSpPr>
          <p:cNvPr id="188" name="Google Shape;188;p19"/>
          <p:cNvSpPr txBox="1"/>
          <p:nvPr>
            <p:ph idx="1" type="body"/>
          </p:nvPr>
        </p:nvSpPr>
        <p:spPr>
          <a:xfrm>
            <a:off x="1433550" y="1860625"/>
            <a:ext cx="7038900" cy="20700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t>How do we go about this?</a:t>
            </a:r>
            <a:endParaRPr b="1"/>
          </a:p>
          <a:p>
            <a:pPr indent="-311150" lvl="0" marL="457200" rtl="0" algn="l">
              <a:lnSpc>
                <a:spcPct val="150000"/>
              </a:lnSpc>
              <a:spcBef>
                <a:spcPts val="1200"/>
              </a:spcBef>
              <a:spcAft>
                <a:spcPts val="0"/>
              </a:spcAft>
              <a:buSzPts val="1300"/>
              <a:buChar char="●"/>
            </a:pPr>
            <a:r>
              <a:rPr lang="en"/>
              <a:t>What should the mechanics of our game be?</a:t>
            </a:r>
            <a:endParaRPr/>
          </a:p>
          <a:p>
            <a:pPr indent="-311150" lvl="0" marL="457200" rtl="0" algn="l">
              <a:lnSpc>
                <a:spcPct val="150000"/>
              </a:lnSpc>
              <a:spcBef>
                <a:spcPts val="0"/>
              </a:spcBef>
              <a:spcAft>
                <a:spcPts val="0"/>
              </a:spcAft>
              <a:buSzPts val="1300"/>
              <a:buChar char="●"/>
            </a:pPr>
            <a:r>
              <a:rPr lang="en"/>
              <a:t>Um…We’ve never done this before.</a:t>
            </a:r>
            <a:endParaRPr/>
          </a:p>
          <a:p>
            <a:pPr indent="-311150" lvl="0" marL="457200" rtl="0" algn="l">
              <a:lnSpc>
                <a:spcPct val="150000"/>
              </a:lnSpc>
              <a:spcBef>
                <a:spcPts val="0"/>
              </a:spcBef>
              <a:spcAft>
                <a:spcPts val="0"/>
              </a:spcAft>
              <a:buSzPts val="1300"/>
              <a:buChar char="●"/>
            </a:pPr>
            <a:r>
              <a:rPr lang="en"/>
              <a:t>This is the “crux” of our project.</a:t>
            </a:r>
            <a:endParaRPr/>
          </a:p>
          <a:p>
            <a:pPr indent="-311150" lvl="0" marL="457200" rtl="0" algn="l">
              <a:lnSpc>
                <a:spcPct val="150000"/>
              </a:lnSpc>
              <a:spcBef>
                <a:spcPts val="0"/>
              </a:spcBef>
              <a:spcAft>
                <a:spcPts val="0"/>
              </a:spcAft>
              <a:buSzPts val="1300"/>
              <a:buChar char="●"/>
            </a:pPr>
            <a:r>
              <a:rPr lang="en"/>
              <a:t>Simple approach with Linear Regression?</a:t>
            </a:r>
            <a:endParaRPr/>
          </a:p>
          <a:p>
            <a:pPr indent="-311150" lvl="0" marL="457200" rtl="0" algn="l">
              <a:lnSpc>
                <a:spcPct val="150000"/>
              </a:lnSpc>
              <a:spcBef>
                <a:spcPts val="0"/>
              </a:spcBef>
              <a:spcAft>
                <a:spcPts val="0"/>
              </a:spcAft>
              <a:buSzPts val="1300"/>
              <a:buChar char="●"/>
            </a:pPr>
            <a:r>
              <a:rPr lang="en"/>
              <a:t>Bite the bullet and use Reinforcement Learning?</a:t>
            </a:r>
            <a:endParaRPr/>
          </a:p>
        </p:txBody>
      </p:sp>
      <p:sp>
        <p:nvSpPr>
          <p:cNvPr id="189" name="Google Shape;18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19"/>
          <p:cNvPicPr preferRelativeResize="0"/>
          <p:nvPr/>
        </p:nvPicPr>
        <p:blipFill rotWithShape="1">
          <a:blip r:embed="rId3">
            <a:alphaModFix/>
          </a:blip>
          <a:srcRect b="3158" l="9058" r="9989" t="3102"/>
          <a:stretch/>
        </p:blipFill>
        <p:spPr>
          <a:xfrm>
            <a:off x="6320875" y="1925425"/>
            <a:ext cx="1857099" cy="1940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Measuring Success</a:t>
            </a:r>
            <a:endParaRPr/>
          </a:p>
        </p:txBody>
      </p:sp>
      <p:sp>
        <p:nvSpPr>
          <p:cNvPr id="196" name="Google Shape;196;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b="1" lang="en"/>
              <a:t>Strategy:</a:t>
            </a:r>
            <a:endParaRPr b="1"/>
          </a:p>
          <a:p>
            <a:pPr indent="-311150" lvl="0" marL="457200" rtl="0" algn="l">
              <a:lnSpc>
                <a:spcPct val="150000"/>
              </a:lnSpc>
              <a:spcBef>
                <a:spcPts val="1200"/>
              </a:spcBef>
              <a:spcAft>
                <a:spcPts val="0"/>
              </a:spcAft>
              <a:buSzPts val="1300"/>
              <a:buAutoNum type="arabicPeriod"/>
            </a:pPr>
            <a:r>
              <a:rPr b="1" lang="en"/>
              <a:t>Build</a:t>
            </a:r>
            <a:r>
              <a:rPr lang="en"/>
              <a:t> a game with super </a:t>
            </a:r>
            <a:r>
              <a:rPr lang="en"/>
              <a:t>simple mechanics.</a:t>
            </a:r>
            <a:endParaRPr/>
          </a:p>
          <a:p>
            <a:pPr indent="-311150" lvl="0" marL="457200" rtl="0" algn="l">
              <a:lnSpc>
                <a:spcPct val="150000"/>
              </a:lnSpc>
              <a:spcBef>
                <a:spcPts val="0"/>
              </a:spcBef>
              <a:spcAft>
                <a:spcPts val="0"/>
              </a:spcAft>
              <a:buSzPts val="1300"/>
              <a:buAutoNum type="arabicPeriod"/>
            </a:pPr>
            <a:r>
              <a:rPr b="1" lang="en"/>
              <a:t>Establish</a:t>
            </a:r>
            <a:r>
              <a:rPr lang="en"/>
              <a:t> a Baseline:</a:t>
            </a:r>
            <a:r>
              <a:rPr lang="en"/>
              <a:t> Track loot captured using a random movement strategy.</a:t>
            </a:r>
            <a:endParaRPr/>
          </a:p>
          <a:p>
            <a:pPr indent="-311150" lvl="0" marL="457200" rtl="0" algn="l">
              <a:lnSpc>
                <a:spcPct val="150000"/>
              </a:lnSpc>
              <a:spcBef>
                <a:spcPts val="0"/>
              </a:spcBef>
              <a:spcAft>
                <a:spcPts val="0"/>
              </a:spcAft>
              <a:buSzPts val="1300"/>
              <a:buAutoNum type="arabicPeriod"/>
            </a:pPr>
            <a:r>
              <a:rPr b="1" lang="en"/>
              <a:t>Implement</a:t>
            </a:r>
            <a:r>
              <a:rPr lang="en"/>
              <a:t> an ML model to predict the best possible move.</a:t>
            </a:r>
            <a:endParaRPr/>
          </a:p>
          <a:p>
            <a:pPr indent="-311150" lvl="0" marL="457200" rtl="0" algn="l">
              <a:lnSpc>
                <a:spcPct val="150000"/>
              </a:lnSpc>
              <a:spcBef>
                <a:spcPts val="0"/>
              </a:spcBef>
              <a:spcAft>
                <a:spcPts val="0"/>
              </a:spcAft>
              <a:buSzPts val="1300"/>
              <a:buAutoNum type="arabicPeriod"/>
            </a:pPr>
            <a:r>
              <a:rPr b="1" lang="en"/>
              <a:t>Track</a:t>
            </a:r>
            <a:r>
              <a:rPr lang="en"/>
              <a:t> loot captured using a trained ML model.</a:t>
            </a:r>
            <a:endParaRPr/>
          </a:p>
          <a:p>
            <a:pPr indent="-311150" lvl="0" marL="457200" rtl="0" algn="l">
              <a:lnSpc>
                <a:spcPct val="150000"/>
              </a:lnSpc>
              <a:spcBef>
                <a:spcPts val="0"/>
              </a:spcBef>
              <a:spcAft>
                <a:spcPts val="0"/>
              </a:spcAft>
              <a:buSzPts val="1300"/>
              <a:buAutoNum type="arabicPeriod"/>
            </a:pPr>
            <a:r>
              <a:rPr b="1" lang="en"/>
              <a:t>Convince</a:t>
            </a:r>
            <a:r>
              <a:rPr lang="en"/>
              <a:t> (reasonably) that the ML model trends towards more loot captured.</a:t>
            </a:r>
            <a:endParaRPr/>
          </a:p>
        </p:txBody>
      </p:sp>
      <p:sp>
        <p:nvSpPr>
          <p:cNvPr id="197" name="Google Shape;19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About the game</a:t>
            </a:r>
            <a:endParaRPr/>
          </a:p>
        </p:txBody>
      </p:sp>
      <p:sp>
        <p:nvSpPr>
          <p:cNvPr id="203" name="Google Shape;20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